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256" r:id="rId5"/>
    <p:sldId id="1214" r:id="rId6"/>
    <p:sldId id="1365" r:id="rId7"/>
    <p:sldId id="1370" r:id="rId8"/>
    <p:sldId id="1292" r:id="rId9"/>
    <p:sldId id="1277" r:id="rId10"/>
    <p:sldId id="1216" r:id="rId11"/>
    <p:sldId id="1220" r:id="rId12"/>
    <p:sldId id="1262" r:id="rId13"/>
    <p:sldId id="1314" r:id="rId14"/>
    <p:sldId id="1313" r:id="rId15"/>
    <p:sldId id="1336" r:id="rId16"/>
    <p:sldId id="1276" r:id="rId17"/>
    <p:sldId id="1278" r:id="rId18"/>
    <p:sldId id="1287" r:id="rId19"/>
    <p:sldId id="1280" r:id="rId20"/>
    <p:sldId id="1283" r:id="rId21"/>
    <p:sldId id="1340" r:id="rId22"/>
    <p:sldId id="1341" r:id="rId23"/>
    <p:sldId id="1263" r:id="rId24"/>
    <p:sldId id="1342" r:id="rId25"/>
    <p:sldId id="1343" r:id="rId26"/>
    <p:sldId id="1344" r:id="rId27"/>
    <p:sldId id="1345" r:id="rId28"/>
    <p:sldId id="1268" r:id="rId29"/>
    <p:sldId id="1333" r:id="rId30"/>
    <p:sldId id="1328" r:id="rId31"/>
    <p:sldId id="1337" r:id="rId32"/>
    <p:sldId id="1327" r:id="rId33"/>
    <p:sldId id="1326" r:id="rId34"/>
    <p:sldId id="1325" r:id="rId35"/>
    <p:sldId id="1324" r:id="rId36"/>
    <p:sldId id="1323" r:id="rId37"/>
    <p:sldId id="1322" r:id="rId38"/>
    <p:sldId id="1321" r:id="rId39"/>
    <p:sldId id="1320" r:id="rId40"/>
    <p:sldId id="1319" r:id="rId41"/>
    <p:sldId id="1318" r:id="rId42"/>
    <p:sldId id="1317" r:id="rId43"/>
    <p:sldId id="1316" r:id="rId44"/>
    <p:sldId id="1315" r:id="rId45"/>
    <p:sldId id="1366" r:id="rId46"/>
    <p:sldId id="1368" r:id="rId47"/>
    <p:sldId id="136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8821E3-D0F7-5A08-C235-157EF3687FB9}" name="Bowler, Catherine (DESE)" initials="B(" userId="S::catherine.bowler@mass.gov::8079525b-6fe2-45b7-ba6f-1bf3b30f1c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wler, Catherine (DESE)" initials="BC(" lastIdx="8" clrIdx="0">
    <p:extLst>
      <p:ext uri="{19B8F6BF-5375-455C-9EA6-DF929625EA0E}">
        <p15:presenceInfo xmlns:p15="http://schemas.microsoft.com/office/powerpoint/2012/main" userId="S::Catherine.Bowler@mass.gov::8079525b-6fe2-45b7-ba6f-1bf3b30f1c16" providerId="AD"/>
      </p:ext>
    </p:extLst>
  </p:cmAuthor>
  <p:cmAuthor id="2" name="Long, Steve (DESE)" initials="L(" lastIdx="4" clrIdx="1">
    <p:extLst>
      <p:ext uri="{19B8F6BF-5375-455C-9EA6-DF929625EA0E}">
        <p15:presenceInfo xmlns:p15="http://schemas.microsoft.com/office/powerpoint/2012/main" userId="S::steve.long@mass.gov::8394f56f-a7be-402d-b3bd-e67f843da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647B6"/>
    <a:srgbClr val="8397E7"/>
    <a:srgbClr val="AFCBFD"/>
    <a:srgbClr val="93A9FF"/>
    <a:srgbClr val="86A9E2"/>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E52EB-3B5F-4BF8-98E5-E5C1B93B6008}" v="1" dt="2024-05-01T16:50:14.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varScale="1">
        <p:scale>
          <a:sx n="57" d="100"/>
          <a:sy n="57" d="100"/>
        </p:scale>
        <p:origin x="268" y="28"/>
      </p:cViewPr>
      <p:guideLst/>
    </p:cSldViewPr>
  </p:slideViewPr>
  <p:outlineViewPr>
    <p:cViewPr>
      <p:scale>
        <a:sx n="33" d="100"/>
        <a:sy n="33" d="100"/>
      </p:scale>
      <p:origin x="0" y="-417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5/6/2024</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dirty="0"/>
          </a:p>
        </p:txBody>
      </p:sp>
    </p:spTree>
    <p:extLst>
      <p:ext uri="{BB962C8B-B14F-4D97-AF65-F5344CB8AC3E}">
        <p14:creationId xmlns:p14="http://schemas.microsoft.com/office/powerpoint/2010/main" val="120572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dirty="0"/>
          </a:p>
        </p:txBody>
      </p:sp>
    </p:spTree>
    <p:extLst>
      <p:ext uri="{BB962C8B-B14F-4D97-AF65-F5344CB8AC3E}">
        <p14:creationId xmlns:p14="http://schemas.microsoft.com/office/powerpoint/2010/main" val="82163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dirty="0"/>
          </a:p>
        </p:txBody>
      </p:sp>
    </p:spTree>
    <p:extLst>
      <p:ext uri="{BB962C8B-B14F-4D97-AF65-F5344CB8AC3E}">
        <p14:creationId xmlns:p14="http://schemas.microsoft.com/office/powerpoint/2010/main" val="419641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dirty="0"/>
          </a:p>
        </p:txBody>
      </p:sp>
    </p:spTree>
    <p:extLst>
      <p:ext uri="{BB962C8B-B14F-4D97-AF65-F5344CB8AC3E}">
        <p14:creationId xmlns:p14="http://schemas.microsoft.com/office/powerpoint/2010/main" val="46738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dirty="0"/>
          </a:p>
        </p:txBody>
      </p:sp>
    </p:spTree>
    <p:extLst>
      <p:ext uri="{BB962C8B-B14F-4D97-AF65-F5344CB8AC3E}">
        <p14:creationId xmlns:p14="http://schemas.microsoft.com/office/powerpoint/2010/main" val="232281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dirty="0"/>
          </a:p>
        </p:txBody>
      </p:sp>
    </p:spTree>
    <p:extLst>
      <p:ext uri="{BB962C8B-B14F-4D97-AF65-F5344CB8AC3E}">
        <p14:creationId xmlns:p14="http://schemas.microsoft.com/office/powerpoint/2010/main" val="33411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dirty="0"/>
          </a:p>
        </p:txBody>
      </p:sp>
    </p:spTree>
    <p:extLst>
      <p:ext uri="{BB962C8B-B14F-4D97-AF65-F5344CB8AC3E}">
        <p14:creationId xmlns:p14="http://schemas.microsoft.com/office/powerpoint/2010/main" val="1866857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dirty="0"/>
          </a:p>
        </p:txBody>
      </p:sp>
    </p:spTree>
    <p:extLst>
      <p:ext uri="{BB962C8B-B14F-4D97-AF65-F5344CB8AC3E}">
        <p14:creationId xmlns:p14="http://schemas.microsoft.com/office/powerpoint/2010/main" val="261411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dirty="0"/>
          </a:p>
        </p:txBody>
      </p:sp>
    </p:spTree>
    <p:extLst>
      <p:ext uri="{BB962C8B-B14F-4D97-AF65-F5344CB8AC3E}">
        <p14:creationId xmlns:p14="http://schemas.microsoft.com/office/powerpoint/2010/main" val="179326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dirty="0"/>
          </a:p>
        </p:txBody>
      </p:sp>
    </p:spTree>
    <p:extLst>
      <p:ext uri="{BB962C8B-B14F-4D97-AF65-F5344CB8AC3E}">
        <p14:creationId xmlns:p14="http://schemas.microsoft.com/office/powerpoint/2010/main" val="100115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dirty="0"/>
          </a:p>
        </p:txBody>
      </p:sp>
    </p:spTree>
    <p:extLst>
      <p:ext uri="{BB962C8B-B14F-4D97-AF65-F5344CB8AC3E}">
        <p14:creationId xmlns:p14="http://schemas.microsoft.com/office/powerpoint/2010/main" val="169058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dirty="0"/>
          </a:p>
        </p:txBody>
      </p:sp>
    </p:spTree>
    <p:extLst>
      <p:ext uri="{BB962C8B-B14F-4D97-AF65-F5344CB8AC3E}">
        <p14:creationId xmlns:p14="http://schemas.microsoft.com/office/powerpoint/2010/main" val="1213511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dirty="0"/>
          </a:p>
        </p:txBody>
      </p:sp>
    </p:spTree>
    <p:extLst>
      <p:ext uri="{BB962C8B-B14F-4D97-AF65-F5344CB8AC3E}">
        <p14:creationId xmlns:p14="http://schemas.microsoft.com/office/powerpoint/2010/main" val="45957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dirty="0"/>
          </a:p>
        </p:txBody>
      </p:sp>
    </p:spTree>
    <p:extLst>
      <p:ext uri="{BB962C8B-B14F-4D97-AF65-F5344CB8AC3E}">
        <p14:creationId xmlns:p14="http://schemas.microsoft.com/office/powerpoint/2010/main" val="999247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dirty="0"/>
          </a:p>
        </p:txBody>
      </p:sp>
    </p:spTree>
    <p:extLst>
      <p:ext uri="{BB962C8B-B14F-4D97-AF65-F5344CB8AC3E}">
        <p14:creationId xmlns:p14="http://schemas.microsoft.com/office/powerpoint/2010/main" val="176657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dirty="0"/>
          </a:p>
        </p:txBody>
      </p:sp>
    </p:spTree>
    <p:extLst>
      <p:ext uri="{BB962C8B-B14F-4D97-AF65-F5344CB8AC3E}">
        <p14:creationId xmlns:p14="http://schemas.microsoft.com/office/powerpoint/2010/main" val="107936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dirty="0"/>
          </a:p>
        </p:txBody>
      </p:sp>
    </p:spTree>
    <p:extLst>
      <p:ext uri="{BB962C8B-B14F-4D97-AF65-F5344CB8AC3E}">
        <p14:creationId xmlns:p14="http://schemas.microsoft.com/office/powerpoint/2010/main" val="1278847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dirty="0"/>
          </a:p>
        </p:txBody>
      </p:sp>
    </p:spTree>
    <p:extLst>
      <p:ext uri="{BB962C8B-B14F-4D97-AF65-F5344CB8AC3E}">
        <p14:creationId xmlns:p14="http://schemas.microsoft.com/office/powerpoint/2010/main" val="1273260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dirty="0"/>
          </a:p>
        </p:txBody>
      </p:sp>
    </p:spTree>
    <p:extLst>
      <p:ext uri="{BB962C8B-B14F-4D97-AF65-F5344CB8AC3E}">
        <p14:creationId xmlns:p14="http://schemas.microsoft.com/office/powerpoint/2010/main" val="270993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dirty="0"/>
          </a:p>
        </p:txBody>
      </p:sp>
    </p:spTree>
    <p:extLst>
      <p:ext uri="{BB962C8B-B14F-4D97-AF65-F5344CB8AC3E}">
        <p14:creationId xmlns:p14="http://schemas.microsoft.com/office/powerpoint/2010/main" val="4196410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dirty="0"/>
          </a:p>
        </p:txBody>
      </p:sp>
    </p:spTree>
    <p:extLst>
      <p:ext uri="{BB962C8B-B14F-4D97-AF65-F5344CB8AC3E}">
        <p14:creationId xmlns:p14="http://schemas.microsoft.com/office/powerpoint/2010/main" val="988159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dirty="0"/>
          </a:p>
        </p:txBody>
      </p:sp>
    </p:spTree>
    <p:extLst>
      <p:ext uri="{BB962C8B-B14F-4D97-AF65-F5344CB8AC3E}">
        <p14:creationId xmlns:p14="http://schemas.microsoft.com/office/powerpoint/2010/main" val="232281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570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5712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dirty="0"/>
          </a:p>
        </p:txBody>
      </p:sp>
    </p:spTree>
    <p:extLst>
      <p:ext uri="{BB962C8B-B14F-4D97-AF65-F5344CB8AC3E}">
        <p14:creationId xmlns:p14="http://schemas.microsoft.com/office/powerpoint/2010/main" val="334116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dirty="0"/>
          </a:p>
        </p:txBody>
      </p:sp>
    </p:spTree>
    <p:extLst>
      <p:ext uri="{BB962C8B-B14F-4D97-AF65-F5344CB8AC3E}">
        <p14:creationId xmlns:p14="http://schemas.microsoft.com/office/powerpoint/2010/main" val="186685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dirty="0"/>
          </a:p>
        </p:txBody>
      </p:sp>
    </p:spTree>
    <p:extLst>
      <p:ext uri="{BB962C8B-B14F-4D97-AF65-F5344CB8AC3E}">
        <p14:creationId xmlns:p14="http://schemas.microsoft.com/office/powerpoint/2010/main" val="2614118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dirty="0"/>
          </a:p>
        </p:txBody>
      </p:sp>
    </p:spTree>
    <p:extLst>
      <p:ext uri="{BB962C8B-B14F-4D97-AF65-F5344CB8AC3E}">
        <p14:creationId xmlns:p14="http://schemas.microsoft.com/office/powerpoint/2010/main" val="1793269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dirty="0"/>
          </a:p>
        </p:txBody>
      </p:sp>
    </p:spTree>
    <p:extLst>
      <p:ext uri="{BB962C8B-B14F-4D97-AF65-F5344CB8AC3E}">
        <p14:creationId xmlns:p14="http://schemas.microsoft.com/office/powerpoint/2010/main" val="1001155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dirty="0"/>
          </a:p>
        </p:txBody>
      </p:sp>
    </p:spTree>
    <p:extLst>
      <p:ext uri="{BB962C8B-B14F-4D97-AF65-F5344CB8AC3E}">
        <p14:creationId xmlns:p14="http://schemas.microsoft.com/office/powerpoint/2010/main" val="1690582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dirty="0"/>
          </a:p>
        </p:txBody>
      </p:sp>
    </p:spTree>
    <p:extLst>
      <p:ext uri="{BB962C8B-B14F-4D97-AF65-F5344CB8AC3E}">
        <p14:creationId xmlns:p14="http://schemas.microsoft.com/office/powerpoint/2010/main" val="459575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37</a:t>
            </a:fld>
            <a:endParaRPr lang="en-US" dirty="0"/>
          </a:p>
        </p:txBody>
      </p:sp>
    </p:spTree>
    <p:extLst>
      <p:ext uri="{BB962C8B-B14F-4D97-AF65-F5344CB8AC3E}">
        <p14:creationId xmlns:p14="http://schemas.microsoft.com/office/powerpoint/2010/main" val="999247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dirty="0"/>
          </a:p>
        </p:txBody>
      </p:sp>
    </p:spTree>
    <p:extLst>
      <p:ext uri="{BB962C8B-B14F-4D97-AF65-F5344CB8AC3E}">
        <p14:creationId xmlns:p14="http://schemas.microsoft.com/office/powerpoint/2010/main" val="1766578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dirty="0"/>
          </a:p>
        </p:txBody>
      </p:sp>
    </p:spTree>
    <p:extLst>
      <p:ext uri="{BB962C8B-B14F-4D97-AF65-F5344CB8AC3E}">
        <p14:creationId xmlns:p14="http://schemas.microsoft.com/office/powerpoint/2010/main" val="107936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lnSpc>
                <a:spcPct val="107000"/>
              </a:lnSpc>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4125751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40</a:t>
            </a:fld>
            <a:endParaRPr lang="en-US" dirty="0"/>
          </a:p>
        </p:txBody>
      </p:sp>
    </p:spTree>
    <p:extLst>
      <p:ext uri="{BB962C8B-B14F-4D97-AF65-F5344CB8AC3E}">
        <p14:creationId xmlns:p14="http://schemas.microsoft.com/office/powerpoint/2010/main" val="1278847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dirty="0"/>
          </a:p>
        </p:txBody>
      </p:sp>
    </p:spTree>
    <p:extLst>
      <p:ext uri="{BB962C8B-B14F-4D97-AF65-F5344CB8AC3E}">
        <p14:creationId xmlns:p14="http://schemas.microsoft.com/office/powerpoint/2010/main" val="1273260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1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dirty="0"/>
          </a:p>
        </p:txBody>
      </p:sp>
    </p:spTree>
    <p:extLst>
      <p:ext uri="{BB962C8B-B14F-4D97-AF65-F5344CB8AC3E}">
        <p14:creationId xmlns:p14="http://schemas.microsoft.com/office/powerpoint/2010/main" val="117567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641"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5"/>
          </p:nvPr>
        </p:nvSpPr>
        <p:spPr/>
        <p:txBody>
          <a:bodyPr/>
          <a:lstStyle/>
          <a:p>
            <a:fld id="{825FC15E-7FD1-034A-9729-2C6FA6821FBB}" type="slidenum">
              <a:rPr lang="en-US" smtClean="0"/>
              <a:t>43</a:t>
            </a:fld>
            <a:endParaRPr lang="en-US" dirty="0"/>
          </a:p>
        </p:txBody>
      </p:sp>
    </p:spTree>
    <p:extLst>
      <p:ext uri="{BB962C8B-B14F-4D97-AF65-F5344CB8AC3E}">
        <p14:creationId xmlns:p14="http://schemas.microsoft.com/office/powerpoint/2010/main" val="3257533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44</a:t>
            </a:fld>
            <a:endParaRPr lang="en-US" dirty="0"/>
          </a:p>
        </p:txBody>
      </p:sp>
    </p:spTree>
    <p:extLst>
      <p:ext uri="{BB962C8B-B14F-4D97-AF65-F5344CB8AC3E}">
        <p14:creationId xmlns:p14="http://schemas.microsoft.com/office/powerpoint/2010/main" val="110119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10" rtl="0" eaLnBrk="1" fontAlgn="auto" latinLnBrk="0" hangingPunct="1">
              <a:lnSpc>
                <a:spcPct val="107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dirty="0"/>
          </a:p>
        </p:txBody>
      </p:sp>
    </p:spTree>
    <p:extLst>
      <p:ext uri="{BB962C8B-B14F-4D97-AF65-F5344CB8AC3E}">
        <p14:creationId xmlns:p14="http://schemas.microsoft.com/office/powerpoint/2010/main" val="337384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lnSpc>
                <a:spcPct val="107000"/>
              </a:lnSpc>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dirty="0"/>
          </a:p>
        </p:txBody>
      </p:sp>
    </p:spTree>
    <p:extLst>
      <p:ext uri="{BB962C8B-B14F-4D97-AF65-F5344CB8AC3E}">
        <p14:creationId xmlns:p14="http://schemas.microsoft.com/office/powerpoint/2010/main" val="31776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altLang="en-US" sz="2800" b="0"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dirty="0"/>
          </a:p>
        </p:txBody>
      </p:sp>
    </p:spTree>
    <p:extLst>
      <p:ext uri="{BB962C8B-B14F-4D97-AF65-F5344CB8AC3E}">
        <p14:creationId xmlns:p14="http://schemas.microsoft.com/office/powerpoint/2010/main" val="153027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dirty="0"/>
          </a:p>
        </p:txBody>
      </p:sp>
    </p:spTree>
    <p:extLst>
      <p:ext uri="{BB962C8B-B14F-4D97-AF65-F5344CB8AC3E}">
        <p14:creationId xmlns:p14="http://schemas.microsoft.com/office/powerpoint/2010/main" val="369274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lnSpc>
                <a:spcPct val="107000"/>
              </a:lnSpc>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dirty="0"/>
          </a:p>
        </p:txBody>
      </p:sp>
    </p:spTree>
    <p:extLst>
      <p:ext uri="{BB962C8B-B14F-4D97-AF65-F5344CB8AC3E}">
        <p14:creationId xmlns:p14="http://schemas.microsoft.com/office/powerpoint/2010/main" val="17873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hyperlink" Target="https://www.doe.mass.edu/mcas/training.html" TargetMode="External"/><Relationship Id="rId3" Type="http://schemas.openxmlformats.org/officeDocument/2006/relationships/hyperlink" Target="https://www.doe.mass.edu/mcas/" TargetMode="External"/><Relationship Id="rId7" Type="http://schemas.openxmlformats.org/officeDocument/2006/relationships/hyperlink" Target="http://mcas.pearsonsupport.com/student/"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mcas.pearsonsupport.com/released-items/science/" TargetMode="External"/><Relationship Id="rId5" Type="http://schemas.openxmlformats.org/officeDocument/2006/relationships/hyperlink" Target="https://www.doe.mass.edu/mcas/student/default.html" TargetMode="External"/><Relationship Id="rId4" Type="http://schemas.openxmlformats.org/officeDocument/2006/relationships/hyperlink" Target="https://www.doe.mass.edu/mcas/tdd/sci.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mcasservicecenter.com/" TargetMode="External"/><Relationship Id="rId4" Type="http://schemas.openxmlformats.org/officeDocument/2006/relationships/hyperlink" Target="mailto:mcas@doe.mass.ed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C4D94E-A9AA-62DE-5E4F-A297B528F86F}"/>
              </a:ext>
            </a:extLst>
          </p:cNvPr>
          <p:cNvSpPr>
            <a:spLocks noGrp="1"/>
          </p:cNvSpPr>
          <p:nvPr>
            <p:ph type="ctrTitle"/>
          </p:nvPr>
        </p:nvSpPr>
        <p:spPr>
          <a:xfrm>
            <a:off x="247134" y="1656471"/>
            <a:ext cx="11755395" cy="3179140"/>
          </a:xfrm>
        </p:spPr>
        <p:txBody>
          <a:bodyPr>
            <a:normAutofit/>
          </a:bodyPr>
          <a:lstStyle/>
          <a:p>
            <a:pPr marL="0" marR="0" algn="ctr" fontAlgn="base">
              <a:spcBef>
                <a:spcPts val="0"/>
              </a:spcBef>
              <a:spcAft>
                <a:spcPts val="0"/>
              </a:spcAft>
            </a:pPr>
            <a:r>
              <a:rPr lang="en-US" sz="5000" dirty="0">
                <a:solidFill>
                  <a:srgbClr val="002060"/>
                </a:solidFill>
              </a:rPr>
              <a:t>MCAS Scoring of</a:t>
            </a:r>
            <a:br>
              <a:rPr lang="en-US" sz="5000" dirty="0">
                <a:solidFill>
                  <a:srgbClr val="002060"/>
                </a:solidFill>
              </a:rPr>
            </a:br>
            <a:r>
              <a:rPr lang="en-US" sz="5000" dirty="0">
                <a:solidFill>
                  <a:srgbClr val="002060"/>
                </a:solidFill>
              </a:rPr>
              <a:t>Science &amp; Technology/Engineering</a:t>
            </a:r>
            <a:br>
              <a:rPr lang="en-US" sz="5000" dirty="0">
                <a:solidFill>
                  <a:srgbClr val="002060"/>
                </a:solidFill>
              </a:rPr>
            </a:br>
            <a:r>
              <a:rPr lang="en-US" sz="5000" dirty="0">
                <a:solidFill>
                  <a:srgbClr val="002060"/>
                </a:solidFill>
              </a:rPr>
              <a:t>Constructed-Response Items:</a:t>
            </a:r>
            <a:br>
              <a:rPr lang="en-US" sz="5000" dirty="0">
                <a:solidFill>
                  <a:srgbClr val="002060"/>
                </a:solidFill>
              </a:rPr>
            </a:br>
            <a:r>
              <a:rPr lang="en-US" sz="5000" dirty="0">
                <a:solidFill>
                  <a:srgbClr val="002060"/>
                </a:solidFill>
              </a:rPr>
              <a:t>Biology</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412047" y="5971036"/>
            <a:ext cx="2841292" cy="535271"/>
          </a:xfrm>
        </p:spPr>
        <p:txBody>
          <a:bodyPr>
            <a:normAutofit/>
          </a:bodyPr>
          <a:lstStyle/>
          <a:p>
            <a:r>
              <a:rPr lang="en-US" sz="3000" dirty="0">
                <a:solidFill>
                  <a:srgbClr val="002060"/>
                </a:solidFill>
              </a:rPr>
              <a:t>January 2024</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26E2-1245-781F-0A8C-E205FC2C2A8D}"/>
              </a:ext>
            </a:extLst>
          </p:cNvPr>
          <p:cNvSpPr>
            <a:spLocks noGrp="1"/>
          </p:cNvSpPr>
          <p:nvPr>
            <p:ph type="title"/>
          </p:nvPr>
        </p:nvSpPr>
        <p:spPr/>
        <p:txBody>
          <a:bodyPr/>
          <a:lstStyle/>
          <a:p>
            <a:r>
              <a:rPr lang="en-US" b="1" dirty="0">
                <a:latin typeface="Arial"/>
                <a:cs typeface="Arial"/>
              </a:rPr>
              <a:t>Biology, Evolution (and Genetics) Question </a:t>
            </a:r>
            <a:br>
              <a:rPr lang="en-US" dirty="0">
                <a:latin typeface="Arial"/>
                <a:cs typeface="Arial"/>
              </a:rPr>
            </a:br>
            <a:endParaRPr lang="en-US" dirty="0">
              <a:solidFill>
                <a:schemeClr val="accent1"/>
              </a:solidFill>
            </a:endParaRPr>
          </a:p>
        </p:txBody>
      </p:sp>
      <p:sp>
        <p:nvSpPr>
          <p:cNvPr id="3" name="Text Placeholder 2">
            <a:extLst>
              <a:ext uri="{FF2B5EF4-FFF2-40B4-BE49-F238E27FC236}">
                <a16:creationId xmlns:a16="http://schemas.microsoft.com/office/drawing/2014/main" id="{A9B251BE-2FF1-B43C-CDA3-6EAFB10621E0}"/>
              </a:ext>
            </a:extLst>
          </p:cNvPr>
          <p:cNvSpPr>
            <a:spLocks noGrp="1"/>
          </p:cNvSpPr>
          <p:nvPr>
            <p:ph type="body" idx="1"/>
          </p:nvPr>
        </p:nvSpPr>
        <p:spPr>
          <a:xfrm>
            <a:off x="369277" y="4474387"/>
            <a:ext cx="10515600" cy="1500187"/>
          </a:xfrm>
        </p:spPr>
        <p:txBody>
          <a:bodyPr vert="horz" lIns="91440" tIns="45720" rIns="91440" bIns="45720" rtlCol="0" anchor="t">
            <a:noAutofit/>
          </a:bodyPr>
          <a:lstStyle/>
          <a:p>
            <a:r>
              <a:rPr lang="en-US" sz="3600" dirty="0">
                <a:solidFill>
                  <a:schemeClr val="accent1"/>
                </a:solidFill>
                <a:latin typeface="Arial"/>
                <a:cs typeface="Arial"/>
              </a:rPr>
              <a:t>2023</a:t>
            </a:r>
          </a:p>
          <a:p>
            <a:r>
              <a:rPr lang="en-US" sz="3600" dirty="0">
                <a:solidFill>
                  <a:schemeClr val="accent1"/>
                </a:solidFill>
                <a:latin typeface="Arial"/>
                <a:cs typeface="Arial"/>
              </a:rPr>
              <a:t>Chicken Combs</a:t>
            </a:r>
          </a:p>
        </p:txBody>
      </p:sp>
    </p:spTree>
    <p:extLst>
      <p:ext uri="{BB962C8B-B14F-4D97-AF65-F5344CB8AC3E}">
        <p14:creationId xmlns:p14="http://schemas.microsoft.com/office/powerpoint/2010/main" val="172427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dirty="0"/>
              <a:t>Question </a:t>
            </a:r>
            <a:r>
              <a:rPr lang="en-US" sz="3200" dirty="0"/>
              <a:t>(page 2)</a:t>
            </a:r>
            <a:endParaRPr lang="en-US" sz="4000"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3"/>
            <a:ext cx="10990385" cy="4747845"/>
          </a:xfrm>
        </p:spPr>
        <p:txBody>
          <a:bodyPr vert="horz" lIns="91440" tIns="45720" rIns="91440" bIns="45720" rtlCol="0" anchor="t">
            <a:normAutofit lnSpcReduction="10000"/>
          </a:bodyPr>
          <a:lstStyle/>
          <a:p>
            <a:r>
              <a:rPr lang="en-US" sz="2000" b="0" i="0" dirty="0">
                <a:solidFill>
                  <a:srgbClr val="333333"/>
                </a:solidFill>
                <a:effectLst/>
                <a:latin typeface="Helvetica Neue"/>
              </a:rPr>
              <a:t>The comb on the top of a chicken’s head may be full size, intermediate size, or small size. The small-size comb is called a pea comb. A chicken with a pea comb is shown.</a:t>
            </a:r>
          </a:p>
          <a:p>
            <a:pPr algn="l"/>
            <a:r>
              <a:rPr lang="en-US" sz="2000" b="1" i="0" dirty="0">
                <a:solidFill>
                  <a:srgbClr val="333333"/>
                </a:solidFill>
                <a:effectLst/>
                <a:latin typeface="Helvetica Neue"/>
              </a:rPr>
              <a:t>Part A</a:t>
            </a:r>
          </a:p>
          <a:p>
            <a:pPr algn="l"/>
            <a:r>
              <a:rPr lang="en-US" sz="2000" b="0" i="0" dirty="0">
                <a:solidFill>
                  <a:srgbClr val="333333"/>
                </a:solidFill>
                <a:effectLst/>
                <a:latin typeface="Helvetica Neue"/>
              </a:rPr>
              <a:t>The allele for a full-size comb (</a:t>
            </a:r>
            <a:r>
              <a:rPr lang="en-US" sz="2000" b="1" i="0" dirty="0">
                <a:solidFill>
                  <a:srgbClr val="333333"/>
                </a:solidFill>
                <a:effectLst/>
                <a:latin typeface="Helvetica Neue"/>
              </a:rPr>
              <a:t>H</a:t>
            </a:r>
            <a:r>
              <a:rPr lang="en-US" sz="2000" b="0" i="0" dirty="0">
                <a:solidFill>
                  <a:srgbClr val="333333"/>
                </a:solidFill>
                <a:effectLst/>
                <a:latin typeface="Helvetica Neue"/>
              </a:rPr>
              <a:t>) and the allele for the pea comb (</a:t>
            </a:r>
            <a:r>
              <a:rPr lang="en-US" sz="2000" b="1" i="0" dirty="0">
                <a:solidFill>
                  <a:srgbClr val="333333"/>
                </a:solidFill>
                <a:effectLst/>
                <a:latin typeface="Helvetica Neue"/>
              </a:rPr>
              <a:t>h</a:t>
            </a:r>
            <a:r>
              <a:rPr lang="en-US" sz="2000" b="0" i="0" dirty="0">
                <a:solidFill>
                  <a:srgbClr val="333333"/>
                </a:solidFill>
                <a:effectLst/>
                <a:latin typeface="Helvetica Neue"/>
              </a:rPr>
              <a:t>) show incomplete dominance.</a:t>
            </a:r>
          </a:p>
          <a:p>
            <a:pPr algn="l"/>
            <a:r>
              <a:rPr lang="en-US" sz="2000" b="0" i="0" dirty="0">
                <a:solidFill>
                  <a:srgbClr val="333333"/>
                </a:solidFill>
                <a:effectLst/>
                <a:latin typeface="Helvetica Neue"/>
              </a:rPr>
              <a:t>Using allele symbols, identify the genotype of a chicken with a pea comb.</a:t>
            </a:r>
          </a:p>
          <a:p>
            <a:pPr algn="l"/>
            <a:r>
              <a:rPr lang="en-US" sz="2000" b="1" i="0" dirty="0">
                <a:solidFill>
                  <a:srgbClr val="333333"/>
                </a:solidFill>
                <a:effectLst/>
                <a:latin typeface="Helvetica Neue"/>
              </a:rPr>
              <a:t>Part B</a:t>
            </a:r>
          </a:p>
          <a:p>
            <a:pPr algn="l"/>
            <a:r>
              <a:rPr lang="en-US" sz="2000" b="0" i="0" dirty="0">
                <a:solidFill>
                  <a:srgbClr val="333333"/>
                </a:solidFill>
                <a:effectLst/>
                <a:latin typeface="Helvetica Neue"/>
              </a:rPr>
              <a:t>Chickens with pea combs have an advantage in cold climates because the pea comb reduces the amount of heat loss the chicken experiences.</a:t>
            </a:r>
          </a:p>
          <a:p>
            <a:pPr algn="l"/>
            <a:r>
              <a:rPr lang="en-US" sz="2000" b="0" i="0" dirty="0">
                <a:solidFill>
                  <a:srgbClr val="333333"/>
                </a:solidFill>
                <a:effectLst/>
                <a:latin typeface="Helvetica Neue"/>
              </a:rPr>
              <a:t>Describe how the frequencies of the </a:t>
            </a:r>
            <a:r>
              <a:rPr lang="en-US" sz="2000" b="1" i="0" dirty="0">
                <a:solidFill>
                  <a:srgbClr val="333333"/>
                </a:solidFill>
                <a:effectLst/>
                <a:latin typeface="Helvetica Neue"/>
              </a:rPr>
              <a:t>H</a:t>
            </a:r>
            <a:r>
              <a:rPr lang="en-US" sz="2000" b="0" i="0" dirty="0">
                <a:solidFill>
                  <a:srgbClr val="333333"/>
                </a:solidFill>
                <a:effectLst/>
                <a:latin typeface="Helvetica Neue"/>
              </a:rPr>
              <a:t> allele and the </a:t>
            </a:r>
            <a:r>
              <a:rPr lang="en-US" sz="2000" b="1" i="0" dirty="0">
                <a:solidFill>
                  <a:srgbClr val="333333"/>
                </a:solidFill>
                <a:effectLst/>
                <a:latin typeface="Helvetica Neue"/>
              </a:rPr>
              <a:t>h</a:t>
            </a:r>
            <a:r>
              <a:rPr lang="en-US" sz="2000" b="0" i="0" dirty="0">
                <a:solidFill>
                  <a:srgbClr val="333333"/>
                </a:solidFill>
                <a:effectLst/>
                <a:latin typeface="Helvetica Neue"/>
              </a:rPr>
              <a:t> allele are expected to compare in a wild chicken population that lives in a cold climate.</a:t>
            </a:r>
          </a:p>
          <a:p>
            <a:pPr algn="l"/>
            <a:r>
              <a:rPr lang="en-US" sz="2000" b="1" i="0" dirty="0">
                <a:solidFill>
                  <a:srgbClr val="333333"/>
                </a:solidFill>
                <a:effectLst/>
                <a:latin typeface="Helvetica Neue"/>
              </a:rPr>
              <a:t>Part C</a:t>
            </a:r>
          </a:p>
          <a:p>
            <a:pPr algn="l"/>
            <a:r>
              <a:rPr lang="en-US" sz="2000" b="0" i="0" dirty="0">
                <a:solidFill>
                  <a:srgbClr val="333333"/>
                </a:solidFill>
                <a:effectLst/>
                <a:latin typeface="Helvetica Neue"/>
              </a:rPr>
              <a:t>Explain how the allele frequencies you described in Part B could be produced as a result of natural selection.</a:t>
            </a:r>
          </a:p>
          <a:p>
            <a:endParaRPr lang="en-US" dirty="0">
              <a:latin typeface="Arial"/>
              <a:cs typeface="Arial"/>
            </a:endParaRPr>
          </a:p>
        </p:txBody>
      </p:sp>
      <p:pic>
        <p:nvPicPr>
          <p:cNvPr id="5" name="Picture 4" descr="A chicken with a pea comb.">
            <a:extLst>
              <a:ext uri="{FF2B5EF4-FFF2-40B4-BE49-F238E27FC236}">
                <a16:creationId xmlns:a16="http://schemas.microsoft.com/office/drawing/2014/main" id="{46F331F3-87D8-4E21-B029-F32873F2EC52}"/>
              </a:ext>
            </a:extLst>
          </p:cNvPr>
          <p:cNvPicPr>
            <a:picLocks noChangeAspect="1"/>
          </p:cNvPicPr>
          <p:nvPr/>
        </p:nvPicPr>
        <p:blipFill>
          <a:blip r:embed="rId3"/>
          <a:stretch>
            <a:fillRect/>
          </a:stretch>
        </p:blipFill>
        <p:spPr>
          <a:xfrm>
            <a:off x="9530804" y="193104"/>
            <a:ext cx="1457528" cy="1066949"/>
          </a:xfrm>
          <a:prstGeom prst="rect">
            <a:avLst/>
          </a:prstGeom>
        </p:spPr>
      </p:pic>
    </p:spTree>
    <p:extLst>
      <p:ext uri="{BB962C8B-B14F-4D97-AF65-F5344CB8AC3E}">
        <p14:creationId xmlns:p14="http://schemas.microsoft.com/office/powerpoint/2010/main" val="227095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0"/>
            <a:ext cx="11492612" cy="1132224"/>
          </a:xfrm>
        </p:spPr>
        <p:txBody>
          <a:bodyPr>
            <a:noAutofit/>
          </a:bodyPr>
          <a:lstStyle/>
          <a:p>
            <a:r>
              <a:rPr lang="en-US" sz="4400" dirty="0">
                <a:latin typeface="Arial"/>
                <a:cs typeface="Arial"/>
              </a:rPr>
              <a:t>Item Information</a:t>
            </a:r>
            <a:endParaRPr lang="en-US" sz="4400" dirty="0">
              <a:solidFill>
                <a:srgbClr val="FF0000"/>
              </a:solidFill>
              <a:latin typeface="Arial"/>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96451"/>
            <a:ext cx="10990385" cy="4065097"/>
          </a:xfrm>
        </p:spPr>
        <p:txBody>
          <a:bodyPr>
            <a:noAutofit/>
          </a:bodyPr>
          <a:lstStyle/>
          <a:p>
            <a:pPr>
              <a:lnSpc>
                <a:spcPct val="100000"/>
              </a:lnSpc>
              <a:spcBef>
                <a:spcPts val="0"/>
              </a:spcBef>
            </a:pPr>
            <a:r>
              <a:rPr lang="en-US" sz="2600" b="1" dirty="0"/>
              <a:t>Standard Alignment: HS.LS.4.2</a:t>
            </a:r>
          </a:p>
          <a:p>
            <a:r>
              <a:rPr lang="en-US" sz="2200" b="0" i="0" u="none" strike="noStrike" baseline="0" dirty="0">
                <a:solidFill>
                  <a:srgbClr val="000000"/>
                </a:solidFill>
                <a:latin typeface="Verdana" panose="020B0604030504040204" pitchFamily="34" charset="0"/>
              </a:rPr>
              <a:t>Construct an explanation based on evidence that Darwin’s theory of evolution by natural selection occurs in a population when the following conditions are met: (a) more offspring are produced than can be supported by the environment, (b) there is heritable variation among individuals, and (c) some of these variations lead to differential fitness among individuals as some individuals are better able to compete for limited resources than others.</a:t>
            </a:r>
            <a:endParaRPr lang="en-US" sz="1800" b="0" i="0" u="none" strike="noStrike" baseline="0" dirty="0">
              <a:solidFill>
                <a:srgbClr val="000000"/>
              </a:solidFill>
              <a:latin typeface="Verdana" panose="020B0604030504040204" pitchFamily="34" charset="0"/>
            </a:endParaRPr>
          </a:p>
          <a:p>
            <a:pPr>
              <a:lnSpc>
                <a:spcPct val="100000"/>
              </a:lnSpc>
            </a:pPr>
            <a:r>
              <a:rPr lang="en-US" sz="2600" b="1" dirty="0"/>
              <a:t>Practice Category: Evidence, Reasoning, and Modeling</a:t>
            </a:r>
            <a:endParaRPr lang="en-US" sz="800" b="1" dirty="0"/>
          </a:p>
          <a:p>
            <a:pPr marL="742950" lvl="1" indent="-285750">
              <a:lnSpc>
                <a:spcPct val="100000"/>
              </a:lnSpc>
              <a:spcBef>
                <a:spcPts val="600"/>
              </a:spcBef>
              <a:buFont typeface="Arial" panose="020B0604020202020204" pitchFamily="34" charset="0"/>
              <a:buChar char="•"/>
            </a:pPr>
            <a:r>
              <a:rPr lang="en-US" sz="2400" b="0" i="0" dirty="0">
                <a:solidFill>
                  <a:srgbClr val="212529"/>
                </a:solidFill>
                <a:effectLst/>
              </a:rPr>
              <a:t>Obtaining, Evaluating, and Communicating information</a:t>
            </a:r>
          </a:p>
          <a:p>
            <a:pPr marL="742950" lvl="1" indent="-285750">
              <a:lnSpc>
                <a:spcPct val="110000"/>
              </a:lnSpc>
              <a:spcBef>
                <a:spcPts val="0"/>
              </a:spcBef>
              <a:buFont typeface="Arial" panose="020B0604020202020204" pitchFamily="34" charset="0"/>
              <a:buChar char="•"/>
            </a:pPr>
            <a:r>
              <a:rPr lang="en-US" sz="2400" dirty="0">
                <a:solidFill>
                  <a:srgbClr val="212529"/>
                </a:solidFill>
              </a:rPr>
              <a:t>Constructing Explanations</a:t>
            </a:r>
            <a:endParaRPr lang="en-US" sz="2400" dirty="0"/>
          </a:p>
        </p:txBody>
      </p:sp>
    </p:spTree>
    <p:extLst>
      <p:ext uri="{BB962C8B-B14F-4D97-AF65-F5344CB8AC3E}">
        <p14:creationId xmlns:p14="http://schemas.microsoft.com/office/powerpoint/2010/main" val="66173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9028DA-5319-BA77-9B18-1A4DD6347F70}"/>
              </a:ext>
            </a:extLst>
          </p:cNvPr>
          <p:cNvSpPr txBox="1">
            <a:spLocks noGrp="1"/>
          </p:cNvSpPr>
          <p:nvPr>
            <p:ph type="title" idx="4294967295"/>
          </p:nvPr>
        </p:nvSpPr>
        <p:spPr>
          <a:xfrm>
            <a:off x="465991" y="219058"/>
            <a:ext cx="10990385" cy="6115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Scoring Guide</a:t>
            </a:r>
            <a:endParaRPr kumimoji="0" lang="en-US" sz="4000" b="0" i="0" u="none" strike="noStrike" kern="1200" cap="none" spc="0" normalizeH="0" baseline="0" noProof="0" dirty="0">
              <a:ln>
                <a:noFill/>
              </a:ln>
              <a:solidFill>
                <a:srgbClr val="3647B6"/>
              </a:solidFill>
              <a:effectLst/>
              <a:uLnTx/>
              <a:uFillTx/>
              <a:latin typeface="Arial"/>
              <a:ea typeface="+mj-ea"/>
              <a:cs typeface="Arial"/>
            </a:endParaRPr>
          </a:p>
        </p:txBody>
      </p:sp>
      <p:graphicFrame>
        <p:nvGraphicFramePr>
          <p:cNvPr id="3" name="Table 2">
            <a:extLst>
              <a:ext uri="{FF2B5EF4-FFF2-40B4-BE49-F238E27FC236}">
                <a16:creationId xmlns:a16="http://schemas.microsoft.com/office/drawing/2014/main" id="{8C791DD0-6C6F-4D9C-9BF2-0E3600BE1229}"/>
              </a:ext>
            </a:extLst>
          </p:cNvPr>
          <p:cNvGraphicFramePr>
            <a:graphicFrameLocks noGrp="1"/>
          </p:cNvGraphicFramePr>
          <p:nvPr>
            <p:extLst>
              <p:ext uri="{D42A27DB-BD31-4B8C-83A1-F6EECF244321}">
                <p14:modId xmlns:p14="http://schemas.microsoft.com/office/powerpoint/2010/main" val="3371701767"/>
              </p:ext>
            </p:extLst>
          </p:nvPr>
        </p:nvGraphicFramePr>
        <p:xfrm>
          <a:off x="631931" y="1235234"/>
          <a:ext cx="10658504" cy="4215612"/>
        </p:xfrm>
        <a:graphic>
          <a:graphicData uri="http://schemas.openxmlformats.org/drawingml/2006/table">
            <a:tbl>
              <a:tblPr firstRow="1"/>
              <a:tblGrid>
                <a:gridCol w="875550">
                  <a:extLst>
                    <a:ext uri="{9D8B030D-6E8A-4147-A177-3AD203B41FA5}">
                      <a16:colId xmlns:a16="http://schemas.microsoft.com/office/drawing/2014/main" val="1607294101"/>
                    </a:ext>
                  </a:extLst>
                </a:gridCol>
                <a:gridCol w="9782954">
                  <a:extLst>
                    <a:ext uri="{9D8B030D-6E8A-4147-A177-3AD203B41FA5}">
                      <a16:colId xmlns:a16="http://schemas.microsoft.com/office/drawing/2014/main" val="3450540957"/>
                    </a:ext>
                  </a:extLst>
                </a:gridCol>
              </a:tblGrid>
              <a:tr h="413278">
                <a:tc>
                  <a:txBody>
                    <a:bodyPr/>
                    <a:lstStyle/>
                    <a:p>
                      <a:pPr algn="ctr" rtl="0" fontAlgn="base"/>
                      <a:r>
                        <a:rPr lang="en-US" sz="1800" b="1" i="0" dirty="0">
                          <a:effectLst/>
                          <a:latin typeface="Arial" panose="020B0604020202020204" pitchFamily="34" charset="0"/>
                          <a:cs typeface="Arial" panose="020B0604020202020204" pitchFamily="34" charset="0"/>
                        </a:rPr>
                        <a:t>Score</a:t>
                      </a: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DDDD"/>
                    </a:solidFill>
                  </a:tcPr>
                </a:tc>
                <a:tc>
                  <a:txBody>
                    <a:bodyPr/>
                    <a:lstStyle/>
                    <a:p>
                      <a:pPr algn="ctr"/>
                      <a:r>
                        <a:rPr lang="en-US" sz="1800" b="1" dirty="0">
                          <a:latin typeface="Arial" panose="020B0604020202020204" pitchFamily="34" charset="0"/>
                          <a:cs typeface="Arial" panose="020B0604020202020204" pitchFamily="34" charset="0"/>
                        </a:rPr>
                        <a:t>Description</a:t>
                      </a: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DDDD"/>
                    </a:solidFill>
                  </a:tcPr>
                </a:tc>
                <a:extLst>
                  <a:ext uri="{0D108BD9-81ED-4DB2-BD59-A6C34878D82A}">
                    <a16:rowId xmlns:a16="http://schemas.microsoft.com/office/drawing/2014/main" val="2392776496"/>
                  </a:ext>
                </a:extLst>
              </a:tr>
              <a:tr h="1433284">
                <a:tc>
                  <a:txBody>
                    <a:bodyPr/>
                    <a:lstStyle/>
                    <a:p>
                      <a:pPr algn="ctr" rtl="0" fontAlgn="base"/>
                      <a:r>
                        <a:rPr lang="en-US" sz="1800" b="1" i="0" dirty="0">
                          <a:effectLst/>
                          <a:latin typeface="Arial" panose="020B0604020202020204" pitchFamily="34" charset="0"/>
                          <a:cs typeface="Arial" panose="020B0604020202020204" pitchFamily="34" charset="0"/>
                        </a:rPr>
                        <a:t>4</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The response demonstrates </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 thorough understanding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of inheritance patterns. The response correctly identifies the genotype of a chicken with a pea comb, clearly describes the expected frequencies of the alleles in a chicken population that lives in a cold climate, and clearly explains how these frequencies would be produced as a result of natural selection. 	</a:t>
                      </a: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6435177"/>
                  </a:ext>
                </a:extLst>
              </a:tr>
              <a:tr h="549775">
                <a:tc>
                  <a:txBody>
                    <a:bodyPr/>
                    <a:lstStyle/>
                    <a:p>
                      <a:pPr algn="ctr" rtl="0" fontAlgn="base"/>
                      <a:r>
                        <a:rPr lang="en-US" sz="1800" b="1" i="0" dirty="0">
                          <a:effectLst/>
                          <a:latin typeface="Arial" panose="020B0604020202020204" pitchFamily="34" charset="0"/>
                          <a:cs typeface="Arial" panose="020B0604020202020204" pitchFamily="34" charset="0"/>
                        </a:rPr>
                        <a:t>3</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1800" b="0" i="0" kern="1200" dirty="0">
                          <a:solidFill>
                            <a:schemeClr val="tx1"/>
                          </a:solidFill>
                          <a:effectLst/>
                          <a:latin typeface="Arial" panose="020B0604020202020204" pitchFamily="34" charset="0"/>
                          <a:ea typeface="+mn-ea"/>
                          <a:cs typeface="Arial" panose="020B0604020202020204" pitchFamily="34" charset="0"/>
                        </a:rPr>
                        <a:t>The response demonstrates </a:t>
                      </a:r>
                      <a:r>
                        <a:rPr lang="en-US" sz="1800" b="1" i="0" kern="1200" dirty="0">
                          <a:solidFill>
                            <a:schemeClr val="tx1"/>
                          </a:solidFill>
                          <a:effectLst/>
                          <a:latin typeface="Arial" panose="020B0604020202020204" pitchFamily="34" charset="0"/>
                          <a:ea typeface="+mn-ea"/>
                          <a:cs typeface="Arial" panose="020B0604020202020204" pitchFamily="34" charset="0"/>
                        </a:rPr>
                        <a:t>a general understanding </a:t>
                      </a:r>
                      <a:r>
                        <a:rPr lang="en-US" sz="1800" b="0" i="0" kern="1200" dirty="0">
                          <a:solidFill>
                            <a:schemeClr val="tx1"/>
                          </a:solidFill>
                          <a:effectLst/>
                          <a:latin typeface="Arial" panose="020B0604020202020204" pitchFamily="34" charset="0"/>
                          <a:ea typeface="+mn-ea"/>
                          <a:cs typeface="Arial" panose="020B0604020202020204" pitchFamily="34" charset="0"/>
                        </a:rPr>
                        <a:t>of inheritance patterns.</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9271106"/>
                  </a:ext>
                </a:extLst>
              </a:tr>
              <a:tr h="534545">
                <a:tc>
                  <a:txBody>
                    <a:bodyPr/>
                    <a:lstStyle/>
                    <a:p>
                      <a:pPr algn="ctr" rtl="0" fontAlgn="base"/>
                      <a:r>
                        <a:rPr lang="en-US" sz="1800" b="1" i="0" dirty="0">
                          <a:effectLst/>
                          <a:latin typeface="Arial" panose="020B0604020202020204" pitchFamily="34" charset="0"/>
                          <a:cs typeface="Arial" panose="020B0604020202020204" pitchFamily="34" charset="0"/>
                        </a:rPr>
                        <a:t>2</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1800" b="0" i="0" kern="1200" dirty="0">
                          <a:solidFill>
                            <a:schemeClr val="tx1"/>
                          </a:solidFill>
                          <a:effectLst/>
                          <a:latin typeface="Arial" panose="020B0604020202020204" pitchFamily="34" charset="0"/>
                          <a:ea typeface="+mn-ea"/>
                          <a:cs typeface="Arial" panose="020B0604020202020204" pitchFamily="34" charset="0"/>
                        </a:rPr>
                        <a:t>The response demonstrates </a:t>
                      </a:r>
                      <a:r>
                        <a:rPr lang="en-US" sz="1800" b="1" i="0" kern="1200" dirty="0">
                          <a:solidFill>
                            <a:schemeClr val="tx1"/>
                          </a:solidFill>
                          <a:effectLst/>
                          <a:latin typeface="Arial" panose="020B0604020202020204" pitchFamily="34" charset="0"/>
                          <a:ea typeface="+mn-ea"/>
                          <a:cs typeface="Arial" panose="020B0604020202020204" pitchFamily="34" charset="0"/>
                        </a:rPr>
                        <a:t>a limited understanding </a:t>
                      </a:r>
                      <a:r>
                        <a:rPr lang="en-US" sz="1800" b="0" i="0" kern="1200" dirty="0">
                          <a:solidFill>
                            <a:schemeClr val="tx1"/>
                          </a:solidFill>
                          <a:effectLst/>
                          <a:latin typeface="Arial" panose="020B0604020202020204" pitchFamily="34" charset="0"/>
                          <a:ea typeface="+mn-ea"/>
                          <a:cs typeface="Arial" panose="020B0604020202020204" pitchFamily="34" charset="0"/>
                        </a:rPr>
                        <a:t>of inheritance patterns.</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9433566"/>
                  </a:ext>
                </a:extLst>
              </a:tr>
              <a:tr h="545491">
                <a:tc>
                  <a:txBody>
                    <a:bodyPr/>
                    <a:lstStyle/>
                    <a:p>
                      <a:pPr algn="ctr" rtl="0" fontAlgn="base"/>
                      <a:r>
                        <a:rPr lang="en-US" sz="1800" b="1" i="0" dirty="0">
                          <a:effectLst/>
                          <a:latin typeface="Arial" panose="020B0604020202020204" pitchFamily="34" charset="0"/>
                          <a:cs typeface="Arial" panose="020B0604020202020204" pitchFamily="34" charset="0"/>
                        </a:rPr>
                        <a:t>1</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1800" b="0" i="0" kern="1200" dirty="0">
                          <a:solidFill>
                            <a:schemeClr val="tx1"/>
                          </a:solidFill>
                          <a:effectLst/>
                          <a:latin typeface="Arial" panose="020B0604020202020204" pitchFamily="34" charset="0"/>
                          <a:ea typeface="+mn-ea"/>
                          <a:cs typeface="Arial" panose="020B0604020202020204" pitchFamily="34" charset="0"/>
                        </a:rPr>
                        <a:t>The response demonstrates </a:t>
                      </a:r>
                      <a:r>
                        <a:rPr lang="en-US" sz="1800" b="1" i="0" kern="1200" dirty="0">
                          <a:solidFill>
                            <a:schemeClr val="tx1"/>
                          </a:solidFill>
                          <a:effectLst/>
                          <a:latin typeface="Arial" panose="020B0604020202020204" pitchFamily="34" charset="0"/>
                          <a:ea typeface="+mn-ea"/>
                          <a:cs typeface="Arial" panose="020B0604020202020204" pitchFamily="34" charset="0"/>
                        </a:rPr>
                        <a:t>a minimal understanding </a:t>
                      </a:r>
                      <a:r>
                        <a:rPr lang="en-US" sz="1800" b="0" i="0" kern="1200" dirty="0">
                          <a:solidFill>
                            <a:schemeClr val="tx1"/>
                          </a:solidFill>
                          <a:effectLst/>
                          <a:latin typeface="Arial" panose="020B0604020202020204" pitchFamily="34" charset="0"/>
                          <a:ea typeface="+mn-ea"/>
                          <a:cs typeface="Arial" panose="020B0604020202020204" pitchFamily="34" charset="0"/>
                        </a:rPr>
                        <a:t>of inheritance patterns.</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1489704"/>
                  </a:ext>
                </a:extLst>
              </a:tr>
              <a:tr h="739239">
                <a:tc>
                  <a:txBody>
                    <a:bodyPr/>
                    <a:lstStyle/>
                    <a:p>
                      <a:pPr algn="ctr" rtl="0" fontAlgn="base"/>
                      <a:r>
                        <a:rPr lang="en-US" sz="1800" b="1" i="0" dirty="0">
                          <a:effectLst/>
                          <a:latin typeface="Arial" panose="020B0604020202020204" pitchFamily="34" charset="0"/>
                          <a:cs typeface="Arial" panose="020B0604020202020204" pitchFamily="34" charset="0"/>
                        </a:rPr>
                        <a:t>0</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1800" b="0" i="0" kern="1200" dirty="0">
                          <a:solidFill>
                            <a:schemeClr val="tx1"/>
                          </a:solidFill>
                          <a:effectLst/>
                          <a:latin typeface="Arial" panose="020B0604020202020204" pitchFamily="34" charset="0"/>
                          <a:ea typeface="+mn-ea"/>
                          <a:cs typeface="Arial" panose="020B0604020202020204" pitchFamily="34" charset="0"/>
                        </a:rPr>
                        <a:t>The response is incorrect or contains some correct work that is irrelevant to the skill </a:t>
                      </a:r>
                    </a:p>
                    <a:p>
                      <a:pPr algn="l" rtl="0" fontAlgn="base"/>
                      <a:r>
                        <a:rPr lang="en-US" sz="1800" b="0" i="0" kern="1200" dirty="0">
                          <a:solidFill>
                            <a:schemeClr val="tx1"/>
                          </a:solidFill>
                          <a:effectLst/>
                          <a:latin typeface="Arial" panose="020B0604020202020204" pitchFamily="34" charset="0"/>
                          <a:ea typeface="+mn-ea"/>
                          <a:cs typeface="Arial" panose="020B0604020202020204" pitchFamily="34" charset="0"/>
                        </a:rPr>
                        <a:t>or concept being measured.</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0020734"/>
                  </a:ext>
                </a:extLst>
              </a:tr>
            </a:tbl>
          </a:graphicData>
        </a:graphic>
      </p:graphicFrame>
    </p:spTree>
    <p:extLst>
      <p:ext uri="{BB962C8B-B14F-4D97-AF65-F5344CB8AC3E}">
        <p14:creationId xmlns:p14="http://schemas.microsoft.com/office/powerpoint/2010/main" val="129501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0"/>
            <a:ext cx="10990385" cy="800851"/>
          </a:xfrm>
        </p:spPr>
        <p:txBody>
          <a:bodyPr>
            <a:normAutofit/>
          </a:bodyPr>
          <a:lstStyle/>
          <a:p>
            <a:r>
              <a:rPr lang="en-US" sz="4000" dirty="0"/>
              <a:t>Scoring Notes </a:t>
            </a:r>
            <a:r>
              <a:rPr lang="en-US" sz="3200" dirty="0"/>
              <a:t>(page 4)</a:t>
            </a:r>
            <a:endParaRPr lang="en-US" sz="4000"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800851"/>
            <a:ext cx="11260018" cy="5314199"/>
          </a:xfrm>
        </p:spPr>
        <p:txBody>
          <a:bodyPr>
            <a:noAutofit/>
          </a:bodyPr>
          <a:lstStyle/>
          <a:p>
            <a:pPr algn="l">
              <a:lnSpc>
                <a:spcPct val="100000"/>
              </a:lnSpc>
              <a:spcBef>
                <a:spcPts val="0"/>
              </a:spcBef>
            </a:pPr>
            <a:r>
              <a:rPr lang="en-US" sz="1800" b="1" i="0" dirty="0">
                <a:solidFill>
                  <a:srgbClr val="333333"/>
                </a:solidFill>
                <a:effectLst/>
                <a:latin typeface="Helvetica Neue"/>
              </a:rPr>
              <a:t>Part A (1 point)</a:t>
            </a:r>
          </a:p>
          <a:p>
            <a:pPr algn="l">
              <a:lnSpc>
                <a:spcPct val="100000"/>
              </a:lnSpc>
              <a:spcBef>
                <a:spcPts val="0"/>
              </a:spcBef>
            </a:pPr>
            <a:r>
              <a:rPr lang="en-US" sz="1800" b="1" i="0" dirty="0">
                <a:solidFill>
                  <a:srgbClr val="333333"/>
                </a:solidFill>
                <a:effectLst/>
                <a:latin typeface="Helvetica Neue"/>
              </a:rPr>
              <a:t>hh</a:t>
            </a:r>
            <a:endParaRPr lang="en-US" sz="1800" b="0" i="0" dirty="0">
              <a:solidFill>
                <a:srgbClr val="333333"/>
              </a:solidFill>
              <a:effectLst/>
              <a:latin typeface="Helvetica Neue"/>
            </a:endParaRPr>
          </a:p>
          <a:p>
            <a:pPr algn="l">
              <a:lnSpc>
                <a:spcPct val="100000"/>
              </a:lnSpc>
              <a:spcBef>
                <a:spcPts val="600"/>
              </a:spcBef>
            </a:pPr>
            <a:r>
              <a:rPr lang="en-US" sz="1800" b="1" i="0" dirty="0">
                <a:solidFill>
                  <a:srgbClr val="333333"/>
                </a:solidFill>
                <a:effectLst/>
                <a:latin typeface="Helvetica Neue"/>
              </a:rPr>
              <a:t>Part B (1 point)</a:t>
            </a:r>
          </a:p>
          <a:p>
            <a:pPr algn="l">
              <a:lnSpc>
                <a:spcPct val="100000"/>
              </a:lnSpc>
              <a:spcBef>
                <a:spcPts val="0"/>
              </a:spcBef>
            </a:pPr>
            <a:r>
              <a:rPr lang="en-US" sz="1800" b="0" i="0" dirty="0">
                <a:solidFill>
                  <a:srgbClr val="333333"/>
                </a:solidFill>
                <a:effectLst/>
                <a:latin typeface="Helvetica Neue"/>
              </a:rPr>
              <a:t>The frequency of the </a:t>
            </a:r>
            <a:r>
              <a:rPr lang="en-US" sz="1800" b="1" i="0" dirty="0">
                <a:solidFill>
                  <a:srgbClr val="333333"/>
                </a:solidFill>
                <a:effectLst/>
                <a:latin typeface="Helvetica Neue"/>
              </a:rPr>
              <a:t>h</a:t>
            </a:r>
            <a:r>
              <a:rPr lang="en-US" sz="1800" b="0" i="0" dirty="0">
                <a:solidFill>
                  <a:srgbClr val="333333"/>
                </a:solidFill>
                <a:effectLst/>
                <a:latin typeface="Helvetica Neue"/>
              </a:rPr>
              <a:t> allele should be higher [than the frequency of the </a:t>
            </a:r>
            <a:r>
              <a:rPr lang="en-US" sz="1800" b="1" i="0" dirty="0">
                <a:solidFill>
                  <a:srgbClr val="333333"/>
                </a:solidFill>
                <a:effectLst/>
                <a:latin typeface="Helvetica Neue"/>
              </a:rPr>
              <a:t>H</a:t>
            </a:r>
            <a:r>
              <a:rPr lang="en-US" sz="1800" b="0" i="0" dirty="0">
                <a:solidFill>
                  <a:srgbClr val="333333"/>
                </a:solidFill>
                <a:effectLst/>
                <a:latin typeface="Helvetica Neue"/>
              </a:rPr>
              <a:t> allele].</a:t>
            </a:r>
          </a:p>
          <a:p>
            <a:pPr algn="l">
              <a:lnSpc>
                <a:spcPct val="100000"/>
              </a:lnSpc>
              <a:spcBef>
                <a:spcPts val="600"/>
              </a:spcBef>
            </a:pPr>
            <a:r>
              <a:rPr lang="en-US" sz="1800" b="1" i="0" dirty="0">
                <a:solidFill>
                  <a:srgbClr val="333333"/>
                </a:solidFill>
                <a:effectLst/>
                <a:latin typeface="Helvetica Neue"/>
              </a:rPr>
              <a:t>Part C</a:t>
            </a:r>
            <a:r>
              <a:rPr lang="en-US" sz="1800" i="0" dirty="0">
                <a:solidFill>
                  <a:srgbClr val="333333"/>
                </a:solidFill>
                <a:effectLst/>
                <a:latin typeface="Helvetica Neue"/>
              </a:rPr>
              <a:t> </a:t>
            </a:r>
            <a:r>
              <a:rPr lang="en-US" sz="1800" b="1" i="0" dirty="0">
                <a:solidFill>
                  <a:srgbClr val="333333"/>
                </a:solidFill>
                <a:effectLst/>
                <a:latin typeface="Helvetica Neue"/>
              </a:rPr>
              <a:t>(2 points)</a:t>
            </a:r>
          </a:p>
          <a:p>
            <a:pPr algn="l">
              <a:lnSpc>
                <a:spcPct val="100000"/>
              </a:lnSpc>
              <a:spcBef>
                <a:spcPts val="0"/>
              </a:spcBef>
            </a:pPr>
            <a:r>
              <a:rPr lang="en-US" sz="1800" b="0" i="0" dirty="0">
                <a:solidFill>
                  <a:srgbClr val="333333"/>
                </a:solidFill>
                <a:effectLst/>
                <a:latin typeface="Helvetica Neue"/>
              </a:rPr>
              <a:t>Because chickens with a pea comb (</a:t>
            </a:r>
            <a:r>
              <a:rPr lang="en-US" sz="1800" b="1" i="0" dirty="0">
                <a:solidFill>
                  <a:srgbClr val="333333"/>
                </a:solidFill>
                <a:effectLst/>
                <a:latin typeface="Helvetica Neue"/>
              </a:rPr>
              <a:t>hh</a:t>
            </a:r>
            <a:r>
              <a:rPr lang="en-US" sz="1800" b="0" i="0" dirty="0">
                <a:solidFill>
                  <a:srgbClr val="333333"/>
                </a:solidFill>
                <a:effectLst/>
                <a:latin typeface="Helvetica Neue"/>
              </a:rPr>
              <a:t>) have an advantage/lose less heat in cold environments, they would survive, reproduce, and pass on their genes/traits more frequently than chickens with intermediate or full-size combs.</a:t>
            </a:r>
            <a:br>
              <a:rPr lang="en-US" sz="1800" b="0" i="0" dirty="0">
                <a:solidFill>
                  <a:srgbClr val="333333"/>
                </a:solidFill>
                <a:effectLst/>
                <a:latin typeface="Helvetica Neue"/>
              </a:rPr>
            </a:br>
            <a:r>
              <a:rPr lang="en-US" sz="1800" b="0" i="0" dirty="0">
                <a:solidFill>
                  <a:srgbClr val="333333"/>
                </a:solidFill>
                <a:effectLst/>
                <a:latin typeface="Helvetica Neue"/>
              </a:rPr>
              <a:t>OR</a:t>
            </a:r>
            <a:br>
              <a:rPr lang="en-US" sz="1800" b="0" i="0" dirty="0">
                <a:solidFill>
                  <a:srgbClr val="333333"/>
                </a:solidFill>
                <a:effectLst/>
                <a:latin typeface="Helvetica Neue"/>
              </a:rPr>
            </a:br>
            <a:r>
              <a:rPr lang="en-US" sz="1800" b="0" i="0" dirty="0">
                <a:solidFill>
                  <a:srgbClr val="333333"/>
                </a:solidFill>
                <a:effectLst/>
                <a:latin typeface="Helvetica Neue"/>
              </a:rPr>
              <a:t>Because chickens with intermediate and full size combs (</a:t>
            </a:r>
            <a:r>
              <a:rPr lang="en-US" sz="1800" b="1" i="0" dirty="0">
                <a:solidFill>
                  <a:srgbClr val="333333"/>
                </a:solidFill>
                <a:effectLst/>
                <a:latin typeface="Helvetica Neue"/>
              </a:rPr>
              <a:t>Hh</a:t>
            </a:r>
            <a:r>
              <a:rPr lang="en-US" sz="1800" b="0" i="0" dirty="0">
                <a:solidFill>
                  <a:srgbClr val="333333"/>
                </a:solidFill>
                <a:effectLst/>
                <a:latin typeface="Helvetica Neue"/>
              </a:rPr>
              <a:t> and </a:t>
            </a:r>
            <a:r>
              <a:rPr lang="en-US" sz="1800" b="1" i="0" dirty="0">
                <a:solidFill>
                  <a:srgbClr val="333333"/>
                </a:solidFill>
                <a:effectLst/>
                <a:latin typeface="Helvetica Neue"/>
              </a:rPr>
              <a:t>HH</a:t>
            </a:r>
            <a:r>
              <a:rPr lang="en-US" sz="1800" b="0" i="0" dirty="0">
                <a:solidFill>
                  <a:srgbClr val="333333"/>
                </a:solidFill>
                <a:effectLst/>
                <a:latin typeface="Helvetica Neue"/>
              </a:rPr>
              <a:t>) have a disadvantage/lose more heat in cold environments, they would survive, reproduce, and pass on their genes/traits less frequently than chickens with pea combs.</a:t>
            </a:r>
          </a:p>
          <a:p>
            <a:pPr algn="l">
              <a:lnSpc>
                <a:spcPct val="100000"/>
              </a:lnSpc>
              <a:spcBef>
                <a:spcPts val="600"/>
              </a:spcBef>
            </a:pPr>
            <a:r>
              <a:rPr lang="en-US" sz="1800" b="0" i="0" dirty="0">
                <a:solidFill>
                  <a:srgbClr val="333333"/>
                </a:solidFill>
                <a:effectLst/>
                <a:latin typeface="Helvetica Neue"/>
              </a:rPr>
              <a:t>Notes: To receive full credit for Part C response must address (1) the chickens with a pea comb have a survival advantage, and (2) the chickens with pea combs reproduce and pass on their genes/traits to their offspring.</a:t>
            </a:r>
          </a:p>
          <a:p>
            <a:pPr algn="l">
              <a:lnSpc>
                <a:spcPct val="100000"/>
              </a:lnSpc>
              <a:spcBef>
                <a:spcPts val="600"/>
              </a:spcBef>
            </a:pPr>
            <a:r>
              <a:rPr lang="en-US" sz="1800" b="0" i="0" dirty="0">
                <a:solidFill>
                  <a:srgbClr val="333333"/>
                </a:solidFill>
                <a:effectLst/>
                <a:latin typeface="Helvetica Neue"/>
              </a:rPr>
              <a:t>For scores of 4, response must explicitly address </a:t>
            </a:r>
            <a:r>
              <a:rPr lang="en-US" sz="1800" b="0" i="0" u="sng" dirty="0">
                <a:solidFill>
                  <a:srgbClr val="333333"/>
                </a:solidFill>
                <a:effectLst/>
                <a:latin typeface="Helvetica Neue"/>
              </a:rPr>
              <a:t>passing on</a:t>
            </a:r>
            <a:r>
              <a:rPr lang="en-US" sz="1800" b="0" i="0" dirty="0">
                <a:solidFill>
                  <a:srgbClr val="333333"/>
                </a:solidFill>
                <a:effectLst/>
                <a:latin typeface="Helvetica Neue"/>
              </a:rPr>
              <a:t> of genes/traits. At scores of 3 and below, response can simply mention increased rates of survival and reproduction.</a:t>
            </a:r>
            <a:endParaRPr lang="en-US" sz="1800" dirty="0"/>
          </a:p>
        </p:txBody>
      </p:sp>
    </p:spTree>
    <p:extLst>
      <p:ext uri="{BB962C8B-B14F-4D97-AF65-F5344CB8AC3E}">
        <p14:creationId xmlns:p14="http://schemas.microsoft.com/office/powerpoint/2010/main" val="291626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56171" y="192967"/>
            <a:ext cx="11835829" cy="800851"/>
          </a:xfrm>
        </p:spPr>
        <p:txBody>
          <a:bodyPr>
            <a:normAutofit/>
          </a:bodyPr>
          <a:lstStyle/>
          <a:p>
            <a:r>
              <a:rPr lang="en-US" sz="4000" dirty="0"/>
              <a:t>Anchor: Score 4 </a:t>
            </a:r>
            <a:r>
              <a:rPr lang="en-US" sz="3200" dirty="0"/>
              <a:t>(page 6)</a:t>
            </a:r>
            <a:endParaRPr lang="en-US" sz="4000" dirty="0"/>
          </a:p>
        </p:txBody>
      </p:sp>
      <p:sp>
        <p:nvSpPr>
          <p:cNvPr id="4" name="Text Placeholder 2">
            <a:extLst>
              <a:ext uri="{FF2B5EF4-FFF2-40B4-BE49-F238E27FC236}">
                <a16:creationId xmlns:a16="http://schemas.microsoft.com/office/drawing/2014/main" id="{436B2347-CABC-4D5A-AC05-EEB980F5438D}"/>
              </a:ext>
            </a:extLst>
          </p:cNvPr>
          <p:cNvSpPr>
            <a:spLocks noGrp="1"/>
          </p:cNvSpPr>
          <p:nvPr>
            <p:ph type="body" idx="1"/>
          </p:nvPr>
        </p:nvSpPr>
        <p:spPr>
          <a:xfrm>
            <a:off x="600868" y="1054894"/>
            <a:ext cx="10990263" cy="4748212"/>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hh</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Most likely, the h allele will become more frequent in the chicken population because chickens with pea combs have an advantage in cold environments.</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Since the chickens with pea combs have an advantage over chickens with full size combs, the chickens with pea combs are more likely to survive long enough to reproduce and send their genes onto the next generation. This process is called natural selection, and the end result would be a higher frequency of the h allele.</a:t>
            </a:r>
          </a:p>
        </p:txBody>
      </p:sp>
      <p:grpSp>
        <p:nvGrpSpPr>
          <p:cNvPr id="3" name="Group 2" descr="Full credit in all parts">
            <a:extLst>
              <a:ext uri="{FF2B5EF4-FFF2-40B4-BE49-F238E27FC236}">
                <a16:creationId xmlns:a16="http://schemas.microsoft.com/office/drawing/2014/main" id="{794BECFD-A93C-9683-7DAB-EFEC058BA8E3}"/>
              </a:ext>
            </a:extLst>
          </p:cNvPr>
          <p:cNvGrpSpPr/>
          <p:nvPr/>
        </p:nvGrpSpPr>
        <p:grpSpPr>
          <a:xfrm>
            <a:off x="631348" y="1847143"/>
            <a:ext cx="9198452" cy="2986812"/>
            <a:chOff x="631348" y="1847143"/>
            <a:chExt cx="9198452" cy="2986812"/>
          </a:xfrm>
        </p:grpSpPr>
        <p:cxnSp>
          <p:nvCxnSpPr>
            <p:cNvPr id="9" name="Straight Connector 8" descr="1 point">
              <a:extLst>
                <a:ext uri="{FF2B5EF4-FFF2-40B4-BE49-F238E27FC236}">
                  <a16:creationId xmlns:a16="http://schemas.microsoft.com/office/drawing/2014/main" id="{A41FF528-58EE-4DA5-93FF-5FDA04F37461}"/>
                </a:ext>
              </a:extLst>
            </p:cNvPr>
            <p:cNvCxnSpPr>
              <a:cxnSpLocks/>
            </p:cNvCxnSpPr>
            <p:nvPr/>
          </p:nvCxnSpPr>
          <p:spPr>
            <a:xfrm flipV="1">
              <a:off x="631348" y="1847143"/>
              <a:ext cx="465932"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1 point">
              <a:extLst>
                <a:ext uri="{FF2B5EF4-FFF2-40B4-BE49-F238E27FC236}">
                  <a16:creationId xmlns:a16="http://schemas.microsoft.com/office/drawing/2014/main" id="{17503448-E42A-45FA-BC3D-8F8C9C38A0BB}"/>
                </a:ext>
              </a:extLst>
            </p:cNvPr>
            <p:cNvCxnSpPr>
              <a:cxnSpLocks/>
            </p:cNvCxnSpPr>
            <p:nvPr/>
          </p:nvCxnSpPr>
          <p:spPr>
            <a:xfrm flipV="1">
              <a:off x="5486768" y="2761543"/>
              <a:ext cx="1950352"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2 points in Part C total">
              <a:extLst>
                <a:ext uri="{FF2B5EF4-FFF2-40B4-BE49-F238E27FC236}">
                  <a16:creationId xmlns:a16="http://schemas.microsoft.com/office/drawing/2014/main" id="{03E04E04-4D58-4153-8C78-B6F3F811B424}"/>
                </a:ext>
              </a:extLst>
            </p:cNvPr>
            <p:cNvCxnSpPr>
              <a:cxnSpLocks/>
            </p:cNvCxnSpPr>
            <p:nvPr/>
          </p:nvCxnSpPr>
          <p:spPr>
            <a:xfrm flipV="1">
              <a:off x="6873608" y="4452953"/>
              <a:ext cx="2925712" cy="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1DD0B5-7F60-48FC-B501-3191D3F6C1FE}"/>
                </a:ext>
              </a:extLst>
            </p:cNvPr>
            <p:cNvCxnSpPr>
              <a:cxnSpLocks/>
            </p:cNvCxnSpPr>
            <p:nvPr/>
          </p:nvCxnSpPr>
          <p:spPr>
            <a:xfrm>
              <a:off x="1752968" y="4833955"/>
              <a:ext cx="8076832"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664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56171" y="178027"/>
            <a:ext cx="11835829" cy="800851"/>
          </a:xfrm>
        </p:spPr>
        <p:txBody>
          <a:bodyPr>
            <a:normAutofit/>
          </a:bodyPr>
          <a:lstStyle/>
          <a:p>
            <a:r>
              <a:rPr lang="en-US" sz="4000" dirty="0"/>
              <a:t>Anchor: Score 3 </a:t>
            </a:r>
            <a:r>
              <a:rPr lang="en-US" sz="3200" dirty="0"/>
              <a:t>(page 7)</a:t>
            </a:r>
            <a:endParaRPr lang="en-US" sz="4000"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00807" y="1131277"/>
            <a:ext cx="10990385" cy="4747845"/>
          </a:xfrm>
        </p:spPr>
        <p:txBody>
          <a:bodyPr>
            <a:normAutofit fontScale="92500" lnSpcReduction="10000"/>
          </a:bodyPr>
          <a:lstStyle/>
          <a:p>
            <a:pPr algn="l">
              <a:lnSpc>
                <a:spcPct val="100000"/>
              </a:lnSpc>
              <a:spcBef>
                <a:spcPts val="0"/>
              </a:spcBef>
            </a:pPr>
            <a:r>
              <a:rPr lang="en-US" sz="2600" b="1" i="0" dirty="0">
                <a:solidFill>
                  <a:srgbClr val="333333"/>
                </a:solidFill>
                <a:effectLst/>
                <a:latin typeface="Helvetica Neue"/>
              </a:rPr>
              <a:t>Part A</a:t>
            </a:r>
            <a:endParaRPr lang="en-US" sz="2600" i="0" dirty="0">
              <a:solidFill>
                <a:srgbClr val="333333"/>
              </a:solidFill>
              <a:effectLst/>
              <a:latin typeface="Helvetica Neue"/>
            </a:endParaRPr>
          </a:p>
          <a:p>
            <a:pPr algn="l">
              <a:lnSpc>
                <a:spcPct val="100000"/>
              </a:lnSpc>
              <a:spcBef>
                <a:spcPts val="0"/>
              </a:spcBef>
            </a:pPr>
            <a:r>
              <a:rPr lang="en-US" sz="2600" i="0" dirty="0">
                <a:solidFill>
                  <a:srgbClr val="333333"/>
                </a:solidFill>
                <a:effectLst/>
                <a:latin typeface="Helvetica Neue"/>
              </a:rPr>
              <a:t>hh</a:t>
            </a:r>
          </a:p>
          <a:p>
            <a:pPr algn="l">
              <a:lnSpc>
                <a:spcPct val="100000"/>
              </a:lnSpc>
              <a:spcBef>
                <a:spcPts val="1200"/>
              </a:spcBef>
            </a:pPr>
            <a:r>
              <a:rPr lang="en-US" sz="2600" b="1" i="0" dirty="0">
                <a:solidFill>
                  <a:srgbClr val="333333"/>
                </a:solidFill>
                <a:effectLst/>
                <a:latin typeface="Helvetica Neue"/>
              </a:rPr>
              <a:t>Part B</a:t>
            </a:r>
            <a:endParaRPr lang="en-US" sz="2600" i="0" dirty="0">
              <a:solidFill>
                <a:srgbClr val="333333"/>
              </a:solidFill>
              <a:effectLst/>
              <a:latin typeface="Helvetica Neue"/>
            </a:endParaRPr>
          </a:p>
          <a:p>
            <a:pPr algn="l">
              <a:lnSpc>
                <a:spcPct val="100000"/>
              </a:lnSpc>
              <a:spcBef>
                <a:spcPts val="600"/>
              </a:spcBef>
            </a:pPr>
            <a:r>
              <a:rPr lang="en-US" sz="2600" b="0" i="0" dirty="0">
                <a:solidFill>
                  <a:srgbClr val="333333"/>
                </a:solidFill>
                <a:effectLst/>
                <a:latin typeface="Helvetica Neue"/>
              </a:rPr>
              <a:t>The h allele will have greater frequency than the H allele in a wild chicken population that lives in a cold climate.</a:t>
            </a:r>
          </a:p>
          <a:p>
            <a:pPr algn="l">
              <a:lnSpc>
                <a:spcPct val="100000"/>
              </a:lnSpc>
              <a:spcBef>
                <a:spcPts val="1200"/>
              </a:spcBef>
            </a:pPr>
            <a:r>
              <a:rPr lang="en-US" sz="2600" b="1" i="0" dirty="0">
                <a:solidFill>
                  <a:srgbClr val="333333"/>
                </a:solidFill>
                <a:effectLst/>
                <a:latin typeface="Helvetica Neue"/>
              </a:rPr>
              <a:t>Part C</a:t>
            </a:r>
            <a:endParaRPr lang="en-US" sz="2600" i="0" dirty="0">
              <a:solidFill>
                <a:srgbClr val="333333"/>
              </a:solidFill>
              <a:effectLst/>
              <a:latin typeface="Helvetica Neue"/>
            </a:endParaRPr>
          </a:p>
          <a:p>
            <a:pPr algn="l">
              <a:lnSpc>
                <a:spcPct val="100000"/>
              </a:lnSpc>
              <a:spcBef>
                <a:spcPts val="600"/>
              </a:spcBef>
            </a:pPr>
            <a:r>
              <a:rPr lang="en-US" sz="2600" dirty="0">
                <a:latin typeface="Helvetica Neue"/>
              </a:rPr>
              <a:t>The frequency of the h allele would be greater than the frequency of H because h, the allele for the pea comb, is the most favorable in cold climates.  Pea combs (hh) reduces the most heat loss compared to the intermediate-sized comb (Hh) and the full-sized comb (HH). Those chickens with the h allele would be better suited to the cold environment and survive compared to those chickens with the H allele.</a:t>
            </a:r>
          </a:p>
          <a:p>
            <a:endParaRPr lang="en-US" dirty="0"/>
          </a:p>
        </p:txBody>
      </p:sp>
      <p:grpSp>
        <p:nvGrpSpPr>
          <p:cNvPr id="6" name="Group 5" descr="1 point in each part">
            <a:extLst>
              <a:ext uri="{FF2B5EF4-FFF2-40B4-BE49-F238E27FC236}">
                <a16:creationId xmlns:a16="http://schemas.microsoft.com/office/drawing/2014/main" id="{3A9DF51D-B84E-4DCD-3036-A8F54AEEF874}"/>
              </a:ext>
            </a:extLst>
          </p:cNvPr>
          <p:cNvGrpSpPr/>
          <p:nvPr/>
        </p:nvGrpSpPr>
        <p:grpSpPr>
          <a:xfrm>
            <a:off x="631348" y="1847143"/>
            <a:ext cx="7064852" cy="3398522"/>
            <a:chOff x="631348" y="1847143"/>
            <a:chExt cx="7064852" cy="3398522"/>
          </a:xfrm>
        </p:grpSpPr>
        <p:cxnSp>
          <p:nvCxnSpPr>
            <p:cNvPr id="4" name="Straight Connector 3" descr="1 point">
              <a:extLst>
                <a:ext uri="{FF2B5EF4-FFF2-40B4-BE49-F238E27FC236}">
                  <a16:creationId xmlns:a16="http://schemas.microsoft.com/office/drawing/2014/main" id="{695C07A4-2534-4F66-98F5-0A35C4DA51B6}"/>
                </a:ext>
              </a:extLst>
            </p:cNvPr>
            <p:cNvCxnSpPr>
              <a:cxnSpLocks/>
            </p:cNvCxnSpPr>
            <p:nvPr/>
          </p:nvCxnSpPr>
          <p:spPr>
            <a:xfrm flipV="1">
              <a:off x="631348" y="1847143"/>
              <a:ext cx="465932"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descr="1 point">
              <a:extLst>
                <a:ext uri="{FF2B5EF4-FFF2-40B4-BE49-F238E27FC236}">
                  <a16:creationId xmlns:a16="http://schemas.microsoft.com/office/drawing/2014/main" id="{156F270B-3DEA-475F-B336-71931684305C}"/>
                </a:ext>
              </a:extLst>
            </p:cNvPr>
            <p:cNvCxnSpPr>
              <a:cxnSpLocks/>
            </p:cNvCxnSpPr>
            <p:nvPr/>
          </p:nvCxnSpPr>
          <p:spPr>
            <a:xfrm flipV="1">
              <a:off x="3627488" y="2715824"/>
              <a:ext cx="2346592"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1 point">
              <a:extLst>
                <a:ext uri="{FF2B5EF4-FFF2-40B4-BE49-F238E27FC236}">
                  <a16:creationId xmlns:a16="http://schemas.microsoft.com/office/drawing/2014/main" id="{A31F0458-9D6E-464E-AC8A-532AEA6A4C99}"/>
                </a:ext>
              </a:extLst>
            </p:cNvPr>
            <p:cNvCxnSpPr>
              <a:cxnSpLocks/>
            </p:cNvCxnSpPr>
            <p:nvPr/>
          </p:nvCxnSpPr>
          <p:spPr>
            <a:xfrm>
              <a:off x="1097280" y="5245664"/>
              <a:ext cx="6598920"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908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15756" y="219057"/>
            <a:ext cx="11976243" cy="800851"/>
          </a:xfrm>
        </p:spPr>
        <p:txBody>
          <a:bodyPr>
            <a:normAutofit/>
          </a:bodyPr>
          <a:lstStyle/>
          <a:p>
            <a:r>
              <a:rPr lang="en-US" sz="4000" dirty="0"/>
              <a:t>Anchor: Score 2 </a:t>
            </a:r>
            <a:r>
              <a:rPr lang="en-US" sz="3200" dirty="0"/>
              <a:t>(page 8)</a:t>
            </a:r>
            <a:endParaRPr lang="en-US" sz="4000" dirty="0"/>
          </a:p>
        </p:txBody>
      </p:sp>
      <p:sp>
        <p:nvSpPr>
          <p:cNvPr id="4" name="Text Placeholder 2">
            <a:extLst>
              <a:ext uri="{FF2B5EF4-FFF2-40B4-BE49-F238E27FC236}">
                <a16:creationId xmlns:a16="http://schemas.microsoft.com/office/drawing/2014/main" id="{A867C9AF-2A52-4427-B82D-65C17A501BE0}"/>
              </a:ext>
            </a:extLst>
          </p:cNvPr>
          <p:cNvSpPr>
            <a:spLocks noGrp="1"/>
          </p:cNvSpPr>
          <p:nvPr>
            <p:ph type="body" idx="1"/>
          </p:nvPr>
        </p:nvSpPr>
        <p:spPr>
          <a:xfrm>
            <a:off x="600807" y="1131277"/>
            <a:ext cx="10990385" cy="4747845"/>
          </a:xfrm>
        </p:spPr>
        <p:txBody>
          <a:bodyPr>
            <a:norm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hh</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In a cold climate the frequency of the h allele would be much higher than the H allele, because the h allele gives off less heat &amp; keeps the chicken warmer</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The frequency of the h allele being more could be produced as a result from natural selection because it keeps the bird warmer and uses less energy, so over time the h allele became more popular through natural selection.</a:t>
            </a:r>
          </a:p>
          <a:p>
            <a:endParaRPr lang="en-US" dirty="0"/>
          </a:p>
        </p:txBody>
      </p:sp>
      <p:grpSp>
        <p:nvGrpSpPr>
          <p:cNvPr id="3" name="Group 2" descr="1 point in Part A, 1 point in Part B, incorrect Part C">
            <a:extLst>
              <a:ext uri="{FF2B5EF4-FFF2-40B4-BE49-F238E27FC236}">
                <a16:creationId xmlns:a16="http://schemas.microsoft.com/office/drawing/2014/main" id="{515DF837-CB86-8BA8-3EC3-B00C424D6686}"/>
              </a:ext>
            </a:extLst>
          </p:cNvPr>
          <p:cNvGrpSpPr/>
          <p:nvPr/>
        </p:nvGrpSpPr>
        <p:grpSpPr>
          <a:xfrm>
            <a:off x="631348" y="1877623"/>
            <a:ext cx="9152732" cy="1882753"/>
            <a:chOff x="631348" y="1877623"/>
            <a:chExt cx="9152732" cy="1882753"/>
          </a:xfrm>
        </p:grpSpPr>
        <p:cxnSp>
          <p:nvCxnSpPr>
            <p:cNvPr id="5" name="Straight Connector 4" descr="1 point">
              <a:extLst>
                <a:ext uri="{FF2B5EF4-FFF2-40B4-BE49-F238E27FC236}">
                  <a16:creationId xmlns:a16="http://schemas.microsoft.com/office/drawing/2014/main" id="{AC5548A6-0781-4092-BCEB-2042AAEE76B3}"/>
                </a:ext>
              </a:extLst>
            </p:cNvPr>
            <p:cNvCxnSpPr>
              <a:cxnSpLocks/>
            </p:cNvCxnSpPr>
            <p:nvPr/>
          </p:nvCxnSpPr>
          <p:spPr>
            <a:xfrm flipV="1">
              <a:off x="631348" y="1877623"/>
              <a:ext cx="465932"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1 point">
              <a:extLst>
                <a:ext uri="{FF2B5EF4-FFF2-40B4-BE49-F238E27FC236}">
                  <a16:creationId xmlns:a16="http://schemas.microsoft.com/office/drawing/2014/main" id="{0FC98311-3392-4907-800C-60243B5AA4A7}"/>
                </a:ext>
              </a:extLst>
            </p:cNvPr>
            <p:cNvCxnSpPr>
              <a:cxnSpLocks/>
            </p:cNvCxnSpPr>
            <p:nvPr/>
          </p:nvCxnSpPr>
          <p:spPr>
            <a:xfrm flipV="1">
              <a:off x="6873608" y="2837745"/>
              <a:ext cx="2910472"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incorrect">
              <a:extLst>
                <a:ext uri="{FF2B5EF4-FFF2-40B4-BE49-F238E27FC236}">
                  <a16:creationId xmlns:a16="http://schemas.microsoft.com/office/drawing/2014/main" id="{4A283150-8BCF-4783-91AB-BF3580F294D0}"/>
                </a:ext>
              </a:extLst>
            </p:cNvPr>
            <p:cNvCxnSpPr>
              <a:cxnSpLocks/>
            </p:cNvCxnSpPr>
            <p:nvPr/>
          </p:nvCxnSpPr>
          <p:spPr>
            <a:xfrm>
              <a:off x="631348" y="3760376"/>
              <a:ext cx="96198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936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36306" y="219057"/>
            <a:ext cx="11753636" cy="800851"/>
          </a:xfrm>
        </p:spPr>
        <p:txBody>
          <a:bodyPr>
            <a:normAutofit/>
          </a:bodyPr>
          <a:lstStyle/>
          <a:p>
            <a:r>
              <a:rPr lang="en-US" sz="4000" dirty="0"/>
              <a:t>Anchor: Score 1 </a:t>
            </a:r>
            <a:r>
              <a:rPr lang="en-US" sz="3200" dirty="0"/>
              <a:t>(page 9)</a:t>
            </a:r>
            <a:endParaRPr lang="en-US" sz="4000" dirty="0"/>
          </a:p>
        </p:txBody>
      </p:sp>
      <p:sp>
        <p:nvSpPr>
          <p:cNvPr id="5" name="Text Placeholder 2">
            <a:extLst>
              <a:ext uri="{FF2B5EF4-FFF2-40B4-BE49-F238E27FC236}">
                <a16:creationId xmlns:a16="http://schemas.microsoft.com/office/drawing/2014/main" id="{6B20C1AB-7FEE-4F53-96CA-88BB307E21E0}"/>
              </a:ext>
            </a:extLst>
          </p:cNvPr>
          <p:cNvSpPr>
            <a:spLocks noGrp="1"/>
          </p:cNvSpPr>
          <p:nvPr>
            <p:ph type="body" idx="1"/>
          </p:nvPr>
        </p:nvSpPr>
        <p:spPr>
          <a:xfrm>
            <a:off x="600807" y="1131277"/>
            <a:ext cx="10990385" cy="4747845"/>
          </a:xfrm>
        </p:spPr>
        <p:txBody>
          <a:bodyPr>
            <a:norm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hh</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In a cold climate wild chickens will have a pea comb. this helps reduce the amount of heat loss.</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The chickens in a cold climate would have pea combs because it helps them reduce the amount of heat loss. This is natural selection because the chickens know their pea comb will protect them.</a:t>
            </a:r>
          </a:p>
          <a:p>
            <a:endParaRPr lang="en-US" dirty="0"/>
          </a:p>
        </p:txBody>
      </p:sp>
      <p:grpSp>
        <p:nvGrpSpPr>
          <p:cNvPr id="3" name="Group 2" descr="1 point in Part A, no credit in other parts">
            <a:extLst>
              <a:ext uri="{FF2B5EF4-FFF2-40B4-BE49-F238E27FC236}">
                <a16:creationId xmlns:a16="http://schemas.microsoft.com/office/drawing/2014/main" id="{B8ECA65B-8829-3D3C-922A-6A9037A230B7}"/>
              </a:ext>
            </a:extLst>
          </p:cNvPr>
          <p:cNvGrpSpPr/>
          <p:nvPr/>
        </p:nvGrpSpPr>
        <p:grpSpPr>
          <a:xfrm>
            <a:off x="617432" y="1877623"/>
            <a:ext cx="975902" cy="1868898"/>
            <a:chOff x="617432" y="1877623"/>
            <a:chExt cx="975902" cy="1868898"/>
          </a:xfrm>
        </p:grpSpPr>
        <p:cxnSp>
          <p:nvCxnSpPr>
            <p:cNvPr id="6" name="Straight Connector 5" descr="1 point">
              <a:extLst>
                <a:ext uri="{FF2B5EF4-FFF2-40B4-BE49-F238E27FC236}">
                  <a16:creationId xmlns:a16="http://schemas.microsoft.com/office/drawing/2014/main" id="{C659DF55-49AD-4D6D-BF89-20368DA17A3E}"/>
                </a:ext>
              </a:extLst>
            </p:cNvPr>
            <p:cNvCxnSpPr>
              <a:cxnSpLocks/>
            </p:cNvCxnSpPr>
            <p:nvPr/>
          </p:nvCxnSpPr>
          <p:spPr>
            <a:xfrm flipV="1">
              <a:off x="631348" y="1877623"/>
              <a:ext cx="465932"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incorrect">
              <a:extLst>
                <a:ext uri="{FF2B5EF4-FFF2-40B4-BE49-F238E27FC236}">
                  <a16:creationId xmlns:a16="http://schemas.microsoft.com/office/drawing/2014/main" id="{23803C3A-BCE7-428A-975D-F6C7506D832B}"/>
                </a:ext>
              </a:extLst>
            </p:cNvPr>
            <p:cNvCxnSpPr>
              <a:cxnSpLocks/>
            </p:cNvCxnSpPr>
            <p:nvPr/>
          </p:nvCxnSpPr>
          <p:spPr>
            <a:xfrm>
              <a:off x="617432" y="2430340"/>
              <a:ext cx="96198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incorrect">
              <a:extLst>
                <a:ext uri="{FF2B5EF4-FFF2-40B4-BE49-F238E27FC236}">
                  <a16:creationId xmlns:a16="http://schemas.microsoft.com/office/drawing/2014/main" id="{3BE106A1-86E0-4501-B3D1-CEEA847B5016}"/>
                </a:ext>
              </a:extLst>
            </p:cNvPr>
            <p:cNvCxnSpPr>
              <a:cxnSpLocks/>
            </p:cNvCxnSpPr>
            <p:nvPr/>
          </p:nvCxnSpPr>
          <p:spPr>
            <a:xfrm>
              <a:off x="631348" y="3746521"/>
              <a:ext cx="96198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7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46580" y="219057"/>
            <a:ext cx="11691991" cy="800851"/>
          </a:xfrm>
        </p:spPr>
        <p:txBody>
          <a:bodyPr>
            <a:normAutofit/>
          </a:bodyPr>
          <a:lstStyle/>
          <a:p>
            <a:r>
              <a:rPr lang="en-US" sz="4000" dirty="0"/>
              <a:t>Anchor: Score 0 </a:t>
            </a:r>
            <a:r>
              <a:rPr lang="en-US" sz="3200" dirty="0"/>
              <a:t>(page 10)</a:t>
            </a:r>
            <a:endParaRPr lang="en-US" sz="4000" dirty="0"/>
          </a:p>
        </p:txBody>
      </p:sp>
      <p:sp>
        <p:nvSpPr>
          <p:cNvPr id="4" name="Text Placeholder 2">
            <a:extLst>
              <a:ext uri="{FF2B5EF4-FFF2-40B4-BE49-F238E27FC236}">
                <a16:creationId xmlns:a16="http://schemas.microsoft.com/office/drawing/2014/main" id="{03BC7D9C-E4DB-4A77-8F0D-ED74CBA87A58}"/>
              </a:ext>
            </a:extLst>
          </p:cNvPr>
          <p:cNvSpPr>
            <a:spLocks noGrp="1"/>
          </p:cNvSpPr>
          <p:nvPr>
            <p:ph type="body" idx="1"/>
          </p:nvPr>
        </p:nvSpPr>
        <p:spPr>
          <a:xfrm>
            <a:off x="600807" y="1131277"/>
            <a:ext cx="10990385" cy="4747845"/>
          </a:xfrm>
        </p:spPr>
        <p:txBody>
          <a:bodyPr>
            <a:normAutofit/>
          </a:bodyPr>
          <a:lstStyle/>
          <a:p>
            <a:pPr algn="l">
              <a:lnSpc>
                <a:spcPct val="100000"/>
              </a:lnSpc>
              <a:spcBef>
                <a:spcPts val="0"/>
              </a:spcBef>
            </a:pPr>
            <a:endParaRPr lang="en-US" sz="2400" b="1" i="0" dirty="0">
              <a:solidFill>
                <a:srgbClr val="333333"/>
              </a:solidFill>
              <a:effectLst/>
              <a:latin typeface="Helvetica Neue"/>
            </a:endParaRPr>
          </a:p>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Hh, hh</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The chickens without pea combs will decrease because they will get cold, get sick and die.</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It’s because the population will change in the chickens.</a:t>
            </a:r>
          </a:p>
          <a:p>
            <a:endParaRPr lang="en-US" dirty="0"/>
          </a:p>
        </p:txBody>
      </p:sp>
      <p:grpSp>
        <p:nvGrpSpPr>
          <p:cNvPr id="3" name="Group 2" descr="incorrect">
            <a:extLst>
              <a:ext uri="{FF2B5EF4-FFF2-40B4-BE49-F238E27FC236}">
                <a16:creationId xmlns:a16="http://schemas.microsoft.com/office/drawing/2014/main" id="{8583F950-9550-8E63-3C9F-1710BD9A3EF8}"/>
              </a:ext>
            </a:extLst>
          </p:cNvPr>
          <p:cNvGrpSpPr/>
          <p:nvPr/>
        </p:nvGrpSpPr>
        <p:grpSpPr>
          <a:xfrm>
            <a:off x="611890" y="2264086"/>
            <a:ext cx="984153" cy="1867593"/>
            <a:chOff x="611890" y="2264086"/>
            <a:chExt cx="984153" cy="1867593"/>
          </a:xfrm>
        </p:grpSpPr>
        <p:cxnSp>
          <p:nvCxnSpPr>
            <p:cNvPr id="5" name="Straight Connector 4" descr="incorrect">
              <a:extLst>
                <a:ext uri="{FF2B5EF4-FFF2-40B4-BE49-F238E27FC236}">
                  <a16:creationId xmlns:a16="http://schemas.microsoft.com/office/drawing/2014/main" id="{5E6A735D-FEE4-409A-95B4-AA5CB8000A26}"/>
                </a:ext>
              </a:extLst>
            </p:cNvPr>
            <p:cNvCxnSpPr>
              <a:cxnSpLocks/>
            </p:cNvCxnSpPr>
            <p:nvPr/>
          </p:nvCxnSpPr>
          <p:spPr>
            <a:xfrm>
              <a:off x="611890" y="2264086"/>
              <a:ext cx="53526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incorrect">
              <a:extLst>
                <a:ext uri="{FF2B5EF4-FFF2-40B4-BE49-F238E27FC236}">
                  <a16:creationId xmlns:a16="http://schemas.microsoft.com/office/drawing/2014/main" id="{B11A38F6-FE55-4404-8467-96E28B878B82}"/>
                </a:ext>
              </a:extLst>
            </p:cNvPr>
            <p:cNvCxnSpPr>
              <a:cxnSpLocks/>
            </p:cNvCxnSpPr>
            <p:nvPr/>
          </p:nvCxnSpPr>
          <p:spPr>
            <a:xfrm>
              <a:off x="634057" y="2798871"/>
              <a:ext cx="961986"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incorrect">
              <a:extLst>
                <a:ext uri="{FF2B5EF4-FFF2-40B4-BE49-F238E27FC236}">
                  <a16:creationId xmlns:a16="http://schemas.microsoft.com/office/drawing/2014/main" id="{8CE0D8F5-CDF7-4009-ABAF-1D73C171E37F}"/>
                </a:ext>
              </a:extLst>
            </p:cNvPr>
            <p:cNvCxnSpPr>
              <a:cxnSpLocks/>
            </p:cNvCxnSpPr>
            <p:nvPr/>
          </p:nvCxnSpPr>
          <p:spPr>
            <a:xfrm>
              <a:off x="634057" y="4131679"/>
              <a:ext cx="93981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777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94635"/>
          </a:xfrm>
        </p:spPr>
        <p:txBody>
          <a:bodyPr>
            <a:normAutofit/>
          </a:bodyPr>
          <a:lstStyle/>
          <a:p>
            <a:r>
              <a:rPr lang="en-US" sz="4400" dirty="0"/>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33046" y="1465385"/>
            <a:ext cx="10714891" cy="4592514"/>
          </a:xfrm>
        </p:spPr>
        <p:txBody>
          <a:bodyPr vert="horz" lIns="91440" tIns="45720" rIns="91440" bIns="45720" rtlCol="0" anchor="t">
            <a:normAutofit/>
          </a:bodyPr>
          <a:lstStyle/>
          <a:p>
            <a:pPr marL="457200" indent="-457200">
              <a:spcBef>
                <a:spcPts val="600"/>
              </a:spcBef>
              <a:spcAft>
                <a:spcPts val="600"/>
              </a:spcAft>
              <a:buFont typeface="Arial" panose="020B0604020202020204" pitchFamily="34" charset="0"/>
              <a:buChar char="•"/>
            </a:pPr>
            <a:r>
              <a:rPr lang="en-US" sz="3000" dirty="0">
                <a:latin typeface="Arial"/>
                <a:cs typeface="Arial"/>
              </a:rPr>
              <a:t>Overview of MCAS test development and scoring process</a:t>
            </a:r>
          </a:p>
          <a:p>
            <a:pPr marL="457200" indent="-457200">
              <a:spcBef>
                <a:spcPts val="600"/>
              </a:spcBef>
              <a:spcAft>
                <a:spcPts val="600"/>
              </a:spcAft>
              <a:buFont typeface="Arial" panose="020B0604020202020204" pitchFamily="34" charset="0"/>
              <a:buChar char="•"/>
            </a:pPr>
            <a:r>
              <a:rPr lang="en-US" sz="3000" dirty="0">
                <a:latin typeface="Arial"/>
                <a:cs typeface="Arial"/>
              </a:rPr>
              <a:t>HS Biology constructed-response (CR) scoring</a:t>
            </a:r>
            <a:endParaRPr lang="en-US" sz="3000" dirty="0"/>
          </a:p>
          <a:p>
            <a:pPr marL="914400" lvl="1" indent="-457200">
              <a:spcBef>
                <a:spcPts val="600"/>
              </a:spcBef>
              <a:spcAft>
                <a:spcPts val="600"/>
              </a:spcAft>
              <a:buFont typeface="Arial" panose="020B0604020202020204" pitchFamily="34" charset="0"/>
              <a:buChar char="•"/>
            </a:pPr>
            <a:r>
              <a:rPr lang="en-US" sz="3000" dirty="0">
                <a:solidFill>
                  <a:schemeClr val="tx1"/>
                </a:solidFill>
                <a:latin typeface="Arial"/>
                <a:cs typeface="Arial"/>
              </a:rPr>
              <a:t>Chicken Combs, Natural Selection CR </a:t>
            </a:r>
          </a:p>
          <a:p>
            <a:pPr marL="914400" lvl="1" indent="-457200">
              <a:spcBef>
                <a:spcPts val="600"/>
              </a:spcBef>
              <a:spcAft>
                <a:spcPts val="600"/>
              </a:spcAft>
              <a:buFont typeface="Arial" panose="020B0604020202020204" pitchFamily="34" charset="0"/>
              <a:buChar char="•"/>
            </a:pPr>
            <a:r>
              <a:rPr lang="en-US" sz="3000" dirty="0">
                <a:solidFill>
                  <a:schemeClr val="tx1"/>
                </a:solidFill>
                <a:latin typeface="Arial"/>
                <a:cs typeface="Arial"/>
              </a:rPr>
              <a:t>Plants and Insects Investigation, Photosynthesis &amp; Cellular Respiration CR</a:t>
            </a:r>
          </a:p>
          <a:p>
            <a:pPr marL="457200" indent="-457200">
              <a:spcBef>
                <a:spcPts val="600"/>
              </a:spcBef>
              <a:spcAft>
                <a:spcPts val="600"/>
              </a:spcAft>
              <a:buFont typeface="Arial" panose="020B0604020202020204" pitchFamily="34" charset="0"/>
              <a:buChar char="•"/>
            </a:pPr>
            <a:r>
              <a:rPr lang="en-US" sz="3000" dirty="0">
                <a:latin typeface="Arial"/>
                <a:cs typeface="Arial"/>
              </a:rPr>
              <a:t>Review resources available on the Department’s website</a:t>
            </a:r>
          </a:p>
          <a:p>
            <a:pPr marL="457200" indent="-457200">
              <a:spcBef>
                <a:spcPts val="600"/>
              </a:spcBef>
              <a:spcAft>
                <a:spcPts val="600"/>
              </a:spcAft>
              <a:buFont typeface="Arial" panose="020B0604020202020204" pitchFamily="34" charset="0"/>
              <a:buChar char="•"/>
            </a:pPr>
            <a:r>
              <a:rPr lang="en-US" sz="3000" dirty="0">
                <a:latin typeface="Arial"/>
                <a:cs typeface="Arial"/>
              </a:rPr>
              <a:t>Questions</a:t>
            </a:r>
          </a:p>
        </p:txBody>
      </p:sp>
      <p:pic>
        <p:nvPicPr>
          <p:cNvPr id="2050" name="Picture 2">
            <a:extLst>
              <a:ext uri="{FF2B5EF4-FFF2-40B4-BE49-F238E27FC236}">
                <a16:creationId xmlns:a16="http://schemas.microsoft.com/office/drawing/2014/main" id="{426D1634-3F2E-4428-A534-582E1A34D73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074" y="106799"/>
            <a:ext cx="1386603" cy="138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2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163973"/>
            <a:ext cx="10990385" cy="800851"/>
          </a:xfrm>
        </p:spPr>
        <p:txBody>
          <a:bodyPr>
            <a:normAutofit/>
          </a:bodyPr>
          <a:lstStyle/>
          <a:p>
            <a:r>
              <a:rPr lang="en-US" sz="4400" dirty="0"/>
              <a:t>Individual Scoring of Student Responses</a:t>
            </a:r>
            <a:endParaRPr lang="en-US" sz="4400" dirty="0">
              <a:solidFill>
                <a:srgbClr val="FF0000"/>
              </a:solidFil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791203"/>
            <a:ext cx="10990385" cy="3275594"/>
          </a:xfrm>
        </p:spPr>
        <p:txBody>
          <a:bodyPr vert="horz" lIns="91440" tIns="45720" rIns="91440" bIns="45720" rtlCol="0" anchor="t">
            <a:normAutofit lnSpcReduction="10000"/>
          </a:bodyPr>
          <a:lstStyle/>
          <a:p>
            <a:pPr marL="457200" indent="-457200">
              <a:spcBef>
                <a:spcPts val="600"/>
              </a:spcBef>
              <a:spcAft>
                <a:spcPts val="600"/>
              </a:spcAft>
              <a:buFont typeface="Arial" panose="020B0604020202020204" pitchFamily="34" charset="0"/>
              <a:buChar char="•"/>
            </a:pPr>
            <a:r>
              <a:rPr lang="en-US" altLang="en-US" sz="3000" dirty="0">
                <a:latin typeface="Arial"/>
                <a:cs typeface="Arial"/>
              </a:rPr>
              <a:t>Use scoring notes and anchor papers to score the student responses in the pack emailed to you. We are also putting a link in the chat.</a:t>
            </a:r>
            <a:endParaRPr lang="en-US" altLang="en-US" sz="3000" dirty="0"/>
          </a:p>
          <a:p>
            <a:pPr marL="457200" indent="-457200">
              <a:spcBef>
                <a:spcPts val="600"/>
              </a:spcBef>
              <a:spcAft>
                <a:spcPts val="600"/>
              </a:spcAft>
              <a:buFont typeface="Arial" panose="020B0604020202020204" pitchFamily="34" charset="0"/>
              <a:buChar char="•"/>
            </a:pPr>
            <a:r>
              <a:rPr lang="en-US" altLang="en-US" sz="3000" dirty="0">
                <a:latin typeface="Arial"/>
                <a:cs typeface="Arial"/>
              </a:rPr>
              <a:t>Responses are from actual students but were retyped to be able to more easily see the responses</a:t>
            </a:r>
          </a:p>
          <a:p>
            <a:pPr marL="457200" indent="-457200">
              <a:spcBef>
                <a:spcPts val="600"/>
              </a:spcBef>
              <a:spcAft>
                <a:spcPts val="600"/>
              </a:spcAft>
              <a:buFont typeface="Arial" panose="020B0604020202020204" pitchFamily="34" charset="0"/>
              <a:buChar char="•"/>
            </a:pPr>
            <a:r>
              <a:rPr lang="en-US" altLang="en-US" sz="3000" dirty="0">
                <a:latin typeface="Arial"/>
                <a:cs typeface="Arial"/>
              </a:rPr>
              <a:t>Enter the scores you give each response into the poll.</a:t>
            </a:r>
          </a:p>
          <a:p>
            <a:pPr marL="457200" indent="-457200">
              <a:lnSpc>
                <a:spcPct val="90000"/>
              </a:lnSpc>
              <a:spcBef>
                <a:spcPts val="600"/>
              </a:spcBef>
              <a:spcAft>
                <a:spcPts val="600"/>
              </a:spcAft>
              <a:buFont typeface="Arial" panose="020B0604020202020204" pitchFamily="34" charset="0"/>
              <a:buChar char="•"/>
            </a:pPr>
            <a:r>
              <a:rPr lang="en-US" altLang="en-US" sz="3000" dirty="0">
                <a:latin typeface="Arial"/>
                <a:cs typeface="Arial"/>
              </a:rPr>
              <a:t>We will discuss the scores as a group.</a:t>
            </a:r>
            <a:endParaRPr lang="en-US" sz="3000" dirty="0">
              <a:latin typeface="Arial"/>
              <a:cs typeface="Arial"/>
            </a:endParaRPr>
          </a:p>
        </p:txBody>
      </p:sp>
    </p:spTree>
    <p:extLst>
      <p:ext uri="{BB962C8B-B14F-4D97-AF65-F5344CB8AC3E}">
        <p14:creationId xmlns:p14="http://schemas.microsoft.com/office/powerpoint/2010/main" val="176409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A  </a:t>
            </a:r>
            <a:r>
              <a:rPr lang="en-US" sz="3200" dirty="0"/>
              <a:t>(page 12)</a:t>
            </a:r>
            <a:endParaRPr lang="en-US" sz="4000" dirty="0">
              <a:latin typeface="Arial"/>
              <a:cs typeface="Arial"/>
            </a:endParaRPr>
          </a:p>
        </p:txBody>
      </p:sp>
      <p:sp>
        <p:nvSpPr>
          <p:cNvPr id="4" name="Text Placeholder 2">
            <a:extLst>
              <a:ext uri="{FF2B5EF4-FFF2-40B4-BE49-F238E27FC236}">
                <a16:creationId xmlns:a16="http://schemas.microsoft.com/office/drawing/2014/main" id="{3B9EE577-3622-4094-9536-27BF3415CC80}"/>
              </a:ext>
            </a:extLst>
          </p:cNvPr>
          <p:cNvSpPr>
            <a:spLocks noGrp="1"/>
          </p:cNvSpPr>
          <p:nvPr>
            <p:ph type="body" idx="1"/>
          </p:nvPr>
        </p:nvSpPr>
        <p:spPr>
          <a:xfrm>
            <a:off x="600807" y="1131277"/>
            <a:ext cx="10990385" cy="4747845"/>
          </a:xfrm>
        </p:spPr>
        <p:txBody>
          <a:bodyPr>
            <a:norm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dirty="0">
                <a:solidFill>
                  <a:srgbClr val="333333"/>
                </a:solidFill>
                <a:latin typeface="Helvetica Neue"/>
              </a:rPr>
              <a:t>h</a:t>
            </a:r>
            <a:r>
              <a:rPr lang="en-US" sz="2400" i="0" dirty="0">
                <a:solidFill>
                  <a:srgbClr val="333333"/>
                </a:solidFill>
                <a:effectLst/>
                <a:latin typeface="Helvetica Neue"/>
              </a:rPr>
              <a:t>h</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The “h” allele is going to be more frequent than the “H” allele. This is because many of the chicken will adjust to the pea comb and produce offspring with the pea comb so as to prevent loss of heat during the cold climate.</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The “h” allele will be more frequent than the “H” allele as a result of natural selection. This is because due to the cold climate the chicken will adjust by developing a pea comb so as to reduce loss of heat.</a:t>
            </a:r>
          </a:p>
          <a:p>
            <a:endParaRPr lang="en-US" dirty="0"/>
          </a:p>
        </p:txBody>
      </p:sp>
    </p:spTree>
    <p:extLst>
      <p:ext uri="{BB962C8B-B14F-4D97-AF65-F5344CB8AC3E}">
        <p14:creationId xmlns:p14="http://schemas.microsoft.com/office/powerpoint/2010/main" val="192550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B  </a:t>
            </a:r>
            <a:r>
              <a:rPr lang="en-US" sz="3200" dirty="0"/>
              <a:t>(page 13)</a:t>
            </a:r>
            <a:endParaRPr lang="en-US" sz="4000" dirty="0">
              <a:latin typeface="Arial"/>
              <a:cs typeface="Arial"/>
            </a:endParaRPr>
          </a:p>
        </p:txBody>
      </p:sp>
      <p:sp>
        <p:nvSpPr>
          <p:cNvPr id="4" name="Text Placeholder 2">
            <a:extLst>
              <a:ext uri="{FF2B5EF4-FFF2-40B4-BE49-F238E27FC236}">
                <a16:creationId xmlns:a16="http://schemas.microsoft.com/office/drawing/2014/main" id="{6F13DB0B-2B9F-44AB-A777-342435A97023}"/>
              </a:ext>
            </a:extLst>
          </p:cNvPr>
          <p:cNvSpPr>
            <a:spLocks noGrp="1"/>
          </p:cNvSpPr>
          <p:nvPr>
            <p:ph type="body" idx="1"/>
          </p:nvPr>
        </p:nvSpPr>
        <p:spPr>
          <a:xfrm>
            <a:off x="600807" y="1131277"/>
            <a:ext cx="10990385" cy="4747845"/>
          </a:xfrm>
        </p:spPr>
        <p:txBody>
          <a:bodyPr>
            <a:norm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hh</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The frequency of the H allele will be far less than the frequency of the h allele in a chicken population that lives in a cold climate.</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This would occur because the pea combed chicken with the h allele would have an advantage over the full sized comb chickens with an H allele. Pea combed chickens wouldn’t use as much energy as long combed chickens, allowing for a much higher rate of survival. Natural selection dictates that pea combed chickens would live on and produce more offspring, passing on their genes.</a:t>
            </a:r>
          </a:p>
          <a:p>
            <a:endParaRPr lang="en-US" dirty="0"/>
          </a:p>
        </p:txBody>
      </p:sp>
    </p:spTree>
    <p:extLst>
      <p:ext uri="{BB962C8B-B14F-4D97-AF65-F5344CB8AC3E}">
        <p14:creationId xmlns:p14="http://schemas.microsoft.com/office/powerpoint/2010/main" val="373040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C </a:t>
            </a:r>
            <a:r>
              <a:rPr lang="en-US" sz="3200" dirty="0"/>
              <a:t>(page 14)</a:t>
            </a:r>
            <a:endParaRPr lang="en-US" sz="4000" dirty="0">
              <a:latin typeface="Arial"/>
              <a:cs typeface="Arial"/>
            </a:endParaRPr>
          </a:p>
        </p:txBody>
      </p:sp>
      <p:sp>
        <p:nvSpPr>
          <p:cNvPr id="4" name="Text Placeholder 2">
            <a:extLst>
              <a:ext uri="{FF2B5EF4-FFF2-40B4-BE49-F238E27FC236}">
                <a16:creationId xmlns:a16="http://schemas.microsoft.com/office/drawing/2014/main" id="{4D6E9B01-0E63-472A-A4C2-E9BD7F04BA31}"/>
              </a:ext>
            </a:extLst>
          </p:cNvPr>
          <p:cNvSpPr>
            <a:spLocks noGrp="1"/>
          </p:cNvSpPr>
          <p:nvPr>
            <p:ph type="body" idx="1"/>
          </p:nvPr>
        </p:nvSpPr>
        <p:spPr>
          <a:xfrm>
            <a:off x="600807" y="1131277"/>
            <a:ext cx="10990385" cy="4747845"/>
          </a:xfrm>
        </p:spPr>
        <p:txBody>
          <a:bodyPr>
            <a:norm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hh</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There will be more pea combed chickens, because of the reduced heat loss.</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It could be part of natural selection because the weather would be the one controlling the pea comb and full size comb populations.</a:t>
            </a:r>
          </a:p>
          <a:p>
            <a:endParaRPr lang="en-US" dirty="0"/>
          </a:p>
        </p:txBody>
      </p:sp>
    </p:spTree>
    <p:extLst>
      <p:ext uri="{BB962C8B-B14F-4D97-AF65-F5344CB8AC3E}">
        <p14:creationId xmlns:p14="http://schemas.microsoft.com/office/powerpoint/2010/main" val="403095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D </a:t>
            </a:r>
            <a:r>
              <a:rPr lang="en-US" sz="3200" dirty="0"/>
              <a:t>(page 15)</a:t>
            </a:r>
            <a:endParaRPr lang="en-US" sz="4000" dirty="0">
              <a:latin typeface="Arial"/>
              <a:cs typeface="Arial"/>
            </a:endParaRPr>
          </a:p>
        </p:txBody>
      </p:sp>
      <p:sp>
        <p:nvSpPr>
          <p:cNvPr id="4" name="Text Placeholder 2">
            <a:extLst>
              <a:ext uri="{FF2B5EF4-FFF2-40B4-BE49-F238E27FC236}">
                <a16:creationId xmlns:a16="http://schemas.microsoft.com/office/drawing/2014/main" id="{6552D617-5288-4C2E-88A7-B6E6324B1E40}"/>
              </a:ext>
            </a:extLst>
          </p:cNvPr>
          <p:cNvSpPr>
            <a:spLocks noGrp="1"/>
          </p:cNvSpPr>
          <p:nvPr>
            <p:ph type="body" idx="1"/>
          </p:nvPr>
        </p:nvSpPr>
        <p:spPr>
          <a:xfrm>
            <a:off x="600807" y="1131277"/>
            <a:ext cx="10990385" cy="4747845"/>
          </a:xfrm>
        </p:spPr>
        <p:txBody>
          <a:bodyPr vert="horz" lIns="91440" tIns="45720" rIns="91440" bIns="45720" rtlCol="0" anchor="t">
            <a:norm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nSpc>
                <a:spcPct val="100000"/>
              </a:lnSpc>
              <a:spcBef>
                <a:spcPts val="0"/>
              </a:spcBef>
            </a:pPr>
            <a:r>
              <a:rPr lang="en-US" sz="2400" dirty="0">
                <a:solidFill>
                  <a:srgbClr val="333333"/>
                </a:solidFill>
                <a:latin typeface="Helvetica Neue"/>
                <a:cs typeface="Arial"/>
              </a:rPr>
              <a:t>hh</a:t>
            </a:r>
            <a:endParaRPr lang="en-US" sz="2400" i="0" dirty="0">
              <a:solidFill>
                <a:srgbClr val="333333"/>
              </a:solidFill>
              <a:effectLst/>
              <a:latin typeface="Helvetica Neue"/>
            </a:endParaRP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nSpc>
                <a:spcPct val="100000"/>
              </a:lnSpc>
              <a:spcBef>
                <a:spcPts val="600"/>
              </a:spcBef>
            </a:pPr>
            <a:r>
              <a:rPr lang="en-US" sz="2400" b="0" i="0" dirty="0">
                <a:solidFill>
                  <a:srgbClr val="333333"/>
                </a:solidFill>
                <a:effectLst/>
                <a:latin typeface="Helvetica Neue"/>
                <a:cs typeface="Arial"/>
              </a:rPr>
              <a:t>The </a:t>
            </a:r>
            <a:r>
              <a:rPr lang="en-US" sz="2400" dirty="0">
                <a:solidFill>
                  <a:srgbClr val="333333"/>
                </a:solidFill>
                <a:latin typeface="Helvetica Neue"/>
                <a:cs typeface="Arial"/>
              </a:rPr>
              <a:t>frequency of the H</a:t>
            </a:r>
            <a:r>
              <a:rPr lang="en-US" sz="2400" b="0" i="0" dirty="0">
                <a:solidFill>
                  <a:srgbClr val="333333"/>
                </a:solidFill>
                <a:effectLst/>
                <a:latin typeface="Helvetica Neue"/>
                <a:cs typeface="Arial"/>
              </a:rPr>
              <a:t> allele </a:t>
            </a:r>
            <a:r>
              <a:rPr lang="en-US" sz="2400" dirty="0">
                <a:solidFill>
                  <a:srgbClr val="333333"/>
                </a:solidFill>
                <a:latin typeface="Helvetica Neue"/>
                <a:cs typeface="Arial"/>
              </a:rPr>
              <a:t>would be less</a:t>
            </a:r>
            <a:r>
              <a:rPr lang="en-US" sz="2400" b="0" i="0" dirty="0">
                <a:solidFill>
                  <a:srgbClr val="333333"/>
                </a:solidFill>
                <a:effectLst/>
                <a:latin typeface="Helvetica Neue"/>
                <a:cs typeface="Arial"/>
              </a:rPr>
              <a:t> than the</a:t>
            </a:r>
            <a:r>
              <a:rPr lang="en-US" sz="2400" dirty="0">
                <a:solidFill>
                  <a:srgbClr val="333333"/>
                </a:solidFill>
                <a:latin typeface="Helvetica Neue"/>
                <a:cs typeface="Arial"/>
              </a:rPr>
              <a:t> frequency</a:t>
            </a:r>
            <a:r>
              <a:rPr lang="en-US" sz="2400" b="0" i="0" dirty="0">
                <a:solidFill>
                  <a:srgbClr val="333333"/>
                </a:solidFill>
                <a:effectLst/>
                <a:latin typeface="Helvetica Neue"/>
                <a:cs typeface="Arial"/>
              </a:rPr>
              <a:t> </a:t>
            </a:r>
            <a:r>
              <a:rPr lang="en-US" sz="2400" dirty="0">
                <a:solidFill>
                  <a:srgbClr val="333333"/>
                </a:solidFill>
                <a:latin typeface="Helvetica Neue"/>
                <a:cs typeface="Arial"/>
              </a:rPr>
              <a:t>of the h</a:t>
            </a:r>
            <a:r>
              <a:rPr lang="en-US" sz="2400" b="0" i="0" dirty="0">
                <a:solidFill>
                  <a:srgbClr val="333333"/>
                </a:solidFill>
                <a:effectLst/>
                <a:latin typeface="Helvetica Neue"/>
                <a:cs typeface="Arial"/>
              </a:rPr>
              <a:t> allele in a </a:t>
            </a:r>
            <a:r>
              <a:rPr lang="en-US" sz="2400" dirty="0">
                <a:solidFill>
                  <a:srgbClr val="333333"/>
                </a:solidFill>
                <a:latin typeface="Helvetica Neue"/>
                <a:cs typeface="Arial"/>
              </a:rPr>
              <a:t>wild chicken</a:t>
            </a:r>
            <a:r>
              <a:rPr lang="en-US" sz="2400" b="0" i="0" dirty="0">
                <a:solidFill>
                  <a:srgbClr val="333333"/>
                </a:solidFill>
                <a:effectLst/>
                <a:latin typeface="Helvetica Neue"/>
                <a:cs typeface="Arial"/>
              </a:rPr>
              <a:t> population</a:t>
            </a:r>
            <a:r>
              <a:rPr lang="en-US" sz="2400" dirty="0">
                <a:solidFill>
                  <a:srgbClr val="333333"/>
                </a:solidFill>
                <a:latin typeface="Helvetica Neue"/>
                <a:cs typeface="Arial"/>
              </a:rPr>
              <a:t> that lives in a cold climate</a:t>
            </a:r>
            <a:r>
              <a:rPr lang="en-US" sz="2400" b="0" i="0" dirty="0">
                <a:solidFill>
                  <a:srgbClr val="333333"/>
                </a:solidFill>
                <a:effectLst/>
                <a:latin typeface="Helvetica Neue"/>
                <a:cs typeface="Arial"/>
              </a:rPr>
              <a:t>.</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nSpc>
                <a:spcPct val="100000"/>
              </a:lnSpc>
              <a:spcBef>
                <a:spcPts val="600"/>
              </a:spcBef>
            </a:pPr>
            <a:r>
              <a:rPr lang="en-US" sz="2400" dirty="0">
                <a:latin typeface="Helvetica Neue"/>
                <a:cs typeface="Arial"/>
              </a:rPr>
              <a:t>The h allele would be more frequent because the chickens with the H allele would be less likely to survive because of the great amount of heat loss. The chickens with the h allele would be more likely to survive. Over time the wild chickens would have the h allele because of natural selection.</a:t>
            </a:r>
            <a:endParaRPr lang="en-US" dirty="0">
              <a:cs typeface="Arial"/>
            </a:endParaRPr>
          </a:p>
        </p:txBody>
      </p:sp>
    </p:spTree>
    <p:extLst>
      <p:ext uri="{BB962C8B-B14F-4D97-AF65-F5344CB8AC3E}">
        <p14:creationId xmlns:p14="http://schemas.microsoft.com/office/powerpoint/2010/main" val="1239997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E </a:t>
            </a:r>
            <a:r>
              <a:rPr lang="en-US" sz="3200" dirty="0"/>
              <a:t>(page 16)</a:t>
            </a:r>
            <a:endParaRPr lang="en-US" dirty="0">
              <a:latin typeface="Arial"/>
              <a:cs typeface="Arial"/>
            </a:endParaRPr>
          </a:p>
        </p:txBody>
      </p:sp>
      <p:sp>
        <p:nvSpPr>
          <p:cNvPr id="4" name="Text Placeholder 2">
            <a:extLst>
              <a:ext uri="{FF2B5EF4-FFF2-40B4-BE49-F238E27FC236}">
                <a16:creationId xmlns:a16="http://schemas.microsoft.com/office/drawing/2014/main" id="{F2E7E1DA-18F5-4489-9A13-F7A6CA1564ED}"/>
              </a:ext>
            </a:extLst>
          </p:cNvPr>
          <p:cNvSpPr>
            <a:spLocks noGrp="1"/>
          </p:cNvSpPr>
          <p:nvPr>
            <p:ph type="body" idx="1"/>
          </p:nvPr>
        </p:nvSpPr>
        <p:spPr>
          <a:xfrm>
            <a:off x="600807" y="1131277"/>
            <a:ext cx="10990385" cy="4747845"/>
          </a:xfrm>
        </p:spPr>
        <p:txBody>
          <a:bodyPr>
            <a:norm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dirty="0">
                <a:solidFill>
                  <a:srgbClr val="333333"/>
                </a:solidFill>
                <a:latin typeface="Helvetica Neue"/>
              </a:rPr>
              <a:t>hh</a:t>
            </a:r>
            <a:endParaRPr lang="en-US" sz="2400" i="0" dirty="0">
              <a:solidFill>
                <a:srgbClr val="333333"/>
              </a:solidFill>
              <a:effectLst/>
              <a:latin typeface="Helvetica Neue"/>
            </a:endParaRP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The h allele is more expected to be frequent because this allele helps the chicken more form the cold weather that the H allele would.</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This allele could be produced as a result of natural selection because over time the chicken would want to adapt to their environment and the h allele is more helpful than the H allele.</a:t>
            </a:r>
            <a:endParaRPr lang="en-US" dirty="0"/>
          </a:p>
        </p:txBody>
      </p:sp>
    </p:spTree>
    <p:extLst>
      <p:ext uri="{BB962C8B-B14F-4D97-AF65-F5344CB8AC3E}">
        <p14:creationId xmlns:p14="http://schemas.microsoft.com/office/powerpoint/2010/main" val="15973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26E2-1245-781F-0A8C-E205FC2C2A8D}"/>
              </a:ext>
            </a:extLst>
          </p:cNvPr>
          <p:cNvSpPr>
            <a:spLocks noGrp="1"/>
          </p:cNvSpPr>
          <p:nvPr>
            <p:ph type="title"/>
          </p:nvPr>
        </p:nvSpPr>
        <p:spPr/>
        <p:txBody>
          <a:bodyPr>
            <a:normAutofit/>
          </a:bodyPr>
          <a:lstStyle/>
          <a:p>
            <a:r>
              <a:rPr lang="en-US" b="1" dirty="0"/>
              <a:t>Biology, Molecules to Organisms Question</a:t>
            </a:r>
            <a:br>
              <a:rPr lang="en-US" dirty="0">
                <a:latin typeface="Arial"/>
                <a:cs typeface="Arial"/>
              </a:rPr>
            </a:br>
            <a:endParaRPr lang="en-US" dirty="0">
              <a:solidFill>
                <a:schemeClr val="accent1"/>
              </a:solidFill>
            </a:endParaRPr>
          </a:p>
        </p:txBody>
      </p:sp>
      <p:sp>
        <p:nvSpPr>
          <p:cNvPr id="3" name="Text Placeholder 2">
            <a:extLst>
              <a:ext uri="{FF2B5EF4-FFF2-40B4-BE49-F238E27FC236}">
                <a16:creationId xmlns:a16="http://schemas.microsoft.com/office/drawing/2014/main" id="{A9B251BE-2FF1-B43C-CDA3-6EAFB10621E0}"/>
              </a:ext>
            </a:extLst>
          </p:cNvPr>
          <p:cNvSpPr>
            <a:spLocks noGrp="1"/>
          </p:cNvSpPr>
          <p:nvPr>
            <p:ph type="body" idx="1"/>
          </p:nvPr>
        </p:nvSpPr>
        <p:spPr>
          <a:xfrm>
            <a:off x="392723" y="4427495"/>
            <a:ext cx="10515600" cy="1500187"/>
          </a:xfrm>
        </p:spPr>
        <p:txBody>
          <a:bodyPr vert="horz" lIns="91440" tIns="45720" rIns="91440" bIns="45720" rtlCol="0" anchor="t">
            <a:noAutofit/>
          </a:bodyPr>
          <a:lstStyle/>
          <a:p>
            <a:r>
              <a:rPr lang="en-US" sz="3600" dirty="0">
                <a:solidFill>
                  <a:schemeClr val="accent1"/>
                </a:solidFill>
                <a:latin typeface="Arial"/>
                <a:cs typeface="Arial"/>
              </a:rPr>
              <a:t>2023</a:t>
            </a:r>
          </a:p>
          <a:p>
            <a:r>
              <a:rPr lang="en-US" sz="3600" dirty="0">
                <a:solidFill>
                  <a:schemeClr val="accent1"/>
                </a:solidFill>
                <a:latin typeface="Arial"/>
                <a:cs typeface="Arial"/>
              </a:rPr>
              <a:t>Plants and Insects Investigation</a:t>
            </a:r>
          </a:p>
        </p:txBody>
      </p:sp>
    </p:spTree>
    <p:extLst>
      <p:ext uri="{BB962C8B-B14F-4D97-AF65-F5344CB8AC3E}">
        <p14:creationId xmlns:p14="http://schemas.microsoft.com/office/powerpoint/2010/main" val="404471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83913" y="152401"/>
            <a:ext cx="10990385" cy="673712"/>
          </a:xfrm>
        </p:spPr>
        <p:txBody>
          <a:bodyPr>
            <a:normAutofit fontScale="90000"/>
          </a:bodyPr>
          <a:lstStyle/>
          <a:p>
            <a:pPr>
              <a:lnSpc>
                <a:spcPct val="100000"/>
              </a:lnSpc>
            </a:pPr>
            <a:r>
              <a:rPr lang="en-US" sz="4400" dirty="0"/>
              <a:t>Question </a:t>
            </a:r>
            <a:r>
              <a:rPr lang="en-US" sz="3600" dirty="0"/>
              <a:t>(page 18)</a:t>
            </a:r>
            <a:endParaRPr lang="en-US" sz="4400" dirty="0"/>
          </a:p>
        </p:txBody>
      </p:sp>
      <p:sp>
        <p:nvSpPr>
          <p:cNvPr id="4" name="Text Placeholder 2">
            <a:extLst>
              <a:ext uri="{FF2B5EF4-FFF2-40B4-BE49-F238E27FC236}">
                <a16:creationId xmlns:a16="http://schemas.microsoft.com/office/drawing/2014/main" id="{59819A34-8577-4CA5-B744-D1FE139B1071}"/>
              </a:ext>
            </a:extLst>
          </p:cNvPr>
          <p:cNvSpPr>
            <a:spLocks noGrp="1"/>
          </p:cNvSpPr>
          <p:nvPr>
            <p:ph type="body" idx="1"/>
          </p:nvPr>
        </p:nvSpPr>
        <p:spPr>
          <a:xfrm>
            <a:off x="283913" y="926966"/>
            <a:ext cx="11418229" cy="4985416"/>
          </a:xfrm>
        </p:spPr>
        <p:txBody>
          <a:bodyPr vert="horz" lIns="91440" tIns="45720" rIns="91440" bIns="45720" rtlCol="0" anchor="t">
            <a:noAutofit/>
          </a:bodyPr>
          <a:lstStyle/>
          <a:p>
            <a:pPr>
              <a:lnSpc>
                <a:spcPct val="110000"/>
              </a:lnSpc>
              <a:spcBef>
                <a:spcPts val="0"/>
              </a:spcBef>
            </a:pPr>
            <a:r>
              <a:rPr lang="en-US" sz="1600" b="0" i="0" dirty="0">
                <a:solidFill>
                  <a:srgbClr val="333333"/>
                </a:solidFill>
                <a:effectLst/>
                <a:latin typeface="Helvetica Neue"/>
              </a:rPr>
              <a:t>A student is studying how flowering plants and insects affect oxygen (O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and carbon dioxide (CO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concentrations in the air.</a:t>
            </a:r>
          </a:p>
          <a:p>
            <a:pPr algn="l"/>
            <a:r>
              <a:rPr lang="en-US" sz="1600" b="1" i="0" dirty="0">
                <a:solidFill>
                  <a:srgbClr val="333333"/>
                </a:solidFill>
                <a:effectLst/>
                <a:latin typeface="Helvetica Neue"/>
              </a:rPr>
              <a:t>Part A</a:t>
            </a:r>
          </a:p>
          <a:p>
            <a:pPr algn="l"/>
            <a:r>
              <a:rPr lang="en-US" sz="1600" b="0" i="0" dirty="0">
                <a:solidFill>
                  <a:srgbClr val="333333"/>
                </a:solidFill>
                <a:effectLst/>
                <a:latin typeface="Helvetica Neue"/>
              </a:rPr>
              <a:t>Identify the cellular process performed </a:t>
            </a:r>
            <a:r>
              <a:rPr lang="en-US" sz="1600" b="1" i="0" dirty="0">
                <a:solidFill>
                  <a:srgbClr val="333333"/>
                </a:solidFill>
                <a:effectLst/>
                <a:latin typeface="Helvetica Neue"/>
              </a:rPr>
              <a:t>only</a:t>
            </a:r>
            <a:r>
              <a:rPr lang="en-US" sz="1600" b="0" i="0" dirty="0">
                <a:solidFill>
                  <a:srgbClr val="333333"/>
                </a:solidFill>
                <a:effectLst/>
                <a:latin typeface="Helvetica Neue"/>
              </a:rPr>
              <a:t> by the flowering plants that affects the concentration of 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and CO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in the air.</a:t>
            </a:r>
          </a:p>
          <a:p>
            <a:pPr algn="l"/>
            <a:r>
              <a:rPr lang="en-US" sz="1600" b="1" i="0" dirty="0">
                <a:solidFill>
                  <a:srgbClr val="333333"/>
                </a:solidFill>
                <a:effectLst/>
                <a:latin typeface="Helvetica Neue"/>
              </a:rPr>
              <a:t>Part B</a:t>
            </a:r>
          </a:p>
          <a:p>
            <a:pPr algn="l"/>
            <a:r>
              <a:rPr lang="en-US" sz="1600" b="0" i="0" dirty="0">
                <a:solidFill>
                  <a:srgbClr val="333333"/>
                </a:solidFill>
                <a:effectLst/>
                <a:latin typeface="Helvetica Neue"/>
              </a:rPr>
              <a:t>Identify the cellular process performed by both the flowering plants and the insects that affects the concentration of 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and CO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in the air.</a:t>
            </a:r>
          </a:p>
          <a:p>
            <a:pPr algn="l"/>
            <a:r>
              <a:rPr lang="en-US" sz="1600" b="1" i="0" dirty="0">
                <a:solidFill>
                  <a:srgbClr val="333333"/>
                </a:solidFill>
                <a:effectLst/>
                <a:latin typeface="Helvetica Neue"/>
              </a:rPr>
              <a:t>Part C</a:t>
            </a:r>
          </a:p>
          <a:p>
            <a:pPr algn="l"/>
            <a:r>
              <a:rPr lang="en-US" sz="1600" b="0" i="0" dirty="0">
                <a:solidFill>
                  <a:srgbClr val="333333"/>
                </a:solidFill>
                <a:effectLst/>
                <a:latin typeface="Helvetica Neue"/>
              </a:rPr>
              <a:t>During an experiment, the student measured the initial concentrations of 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and CO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in three flasks, added organisms to some of the flasks, sealed the flasks, and placed them under a light. After 12 hours, the student measured the concentrations of 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and CO</a:t>
            </a:r>
            <a:r>
              <a:rPr lang="en-US" sz="1600" b="0" i="0" baseline="-25000" dirty="0">
                <a:solidFill>
                  <a:srgbClr val="333333"/>
                </a:solidFill>
                <a:effectLst/>
                <a:latin typeface="Helvetica Neue"/>
              </a:rPr>
              <a:t>2</a:t>
            </a:r>
            <a:r>
              <a:rPr lang="en-US" sz="1600" b="0" i="0" dirty="0">
                <a:solidFill>
                  <a:srgbClr val="333333"/>
                </a:solidFill>
                <a:effectLst/>
                <a:latin typeface="Helvetica Neue"/>
              </a:rPr>
              <a:t> in the flasks. The results for each flask are shown in the table.</a:t>
            </a:r>
          </a:p>
          <a:p>
            <a:pPr algn="l"/>
            <a:r>
              <a:rPr lang="en-US" sz="1600" b="0" i="0" dirty="0">
                <a:solidFill>
                  <a:srgbClr val="333333"/>
                </a:solidFill>
                <a:effectLst/>
                <a:latin typeface="Helvetica Neue"/>
              </a:rPr>
              <a:t>During the experiment, the student had forgotten to identify the contents </a:t>
            </a:r>
          </a:p>
          <a:p>
            <a:pPr algn="l">
              <a:lnSpc>
                <a:spcPct val="110000"/>
              </a:lnSpc>
              <a:spcBef>
                <a:spcPts val="0"/>
              </a:spcBef>
            </a:pPr>
            <a:r>
              <a:rPr lang="en-US" sz="1600" b="0" i="0" dirty="0">
                <a:solidFill>
                  <a:srgbClr val="333333"/>
                </a:solidFill>
                <a:effectLst/>
                <a:latin typeface="Helvetica Neue"/>
              </a:rPr>
              <a:t>of each flask. Each of the three flasks contained one of the following: </a:t>
            </a:r>
          </a:p>
          <a:p>
            <a:pPr algn="l">
              <a:lnSpc>
                <a:spcPct val="110000"/>
              </a:lnSpc>
              <a:spcBef>
                <a:spcPts val="0"/>
              </a:spcBef>
            </a:pPr>
            <a:r>
              <a:rPr lang="en-US" sz="1600" b="0" i="0" dirty="0">
                <a:solidFill>
                  <a:srgbClr val="333333"/>
                </a:solidFill>
                <a:effectLst/>
                <a:latin typeface="Helvetica Neue"/>
              </a:rPr>
              <a:t>two plants and one insect; one insect; or no organisms.</a:t>
            </a:r>
          </a:p>
          <a:p>
            <a:pPr algn="l"/>
            <a:r>
              <a:rPr lang="en-US" sz="1600" b="0" i="0" dirty="0">
                <a:solidFill>
                  <a:srgbClr val="333333"/>
                </a:solidFill>
                <a:effectLst/>
                <a:latin typeface="Helvetica Neue"/>
              </a:rPr>
              <a:t>Identify the contents of </a:t>
            </a:r>
            <a:r>
              <a:rPr lang="en-US" sz="1600" b="1" i="0" dirty="0">
                <a:solidFill>
                  <a:srgbClr val="333333"/>
                </a:solidFill>
                <a:effectLst/>
                <a:latin typeface="Helvetica Neue"/>
              </a:rPr>
              <a:t>each</a:t>
            </a:r>
            <a:r>
              <a:rPr lang="en-US" sz="1600" b="0" i="0" dirty="0">
                <a:solidFill>
                  <a:srgbClr val="333333"/>
                </a:solidFill>
                <a:effectLst/>
                <a:latin typeface="Helvetica Neue"/>
              </a:rPr>
              <a:t> flask based on the data in rows 1, 2, and 3. </a:t>
            </a:r>
          </a:p>
          <a:p>
            <a:pPr algn="l">
              <a:lnSpc>
                <a:spcPct val="110000"/>
              </a:lnSpc>
              <a:spcBef>
                <a:spcPts val="0"/>
              </a:spcBef>
            </a:pPr>
            <a:r>
              <a:rPr lang="en-US" sz="1600" b="0" i="0" dirty="0">
                <a:solidFill>
                  <a:srgbClr val="333333"/>
                </a:solidFill>
                <a:effectLst/>
                <a:latin typeface="Helvetica Neue"/>
              </a:rPr>
              <a:t>Explain your reasoning using data from the table and the processes you </a:t>
            </a:r>
          </a:p>
          <a:p>
            <a:pPr algn="l">
              <a:lnSpc>
                <a:spcPct val="110000"/>
              </a:lnSpc>
              <a:spcBef>
                <a:spcPts val="0"/>
              </a:spcBef>
            </a:pPr>
            <a:r>
              <a:rPr lang="en-US" sz="1600" b="0" i="0" dirty="0">
                <a:solidFill>
                  <a:srgbClr val="333333"/>
                </a:solidFill>
                <a:effectLst/>
                <a:latin typeface="Helvetica Neue"/>
              </a:rPr>
              <a:t>identified in Parts A and B. Include the row numbers in your response.</a:t>
            </a:r>
            <a:endParaRPr lang="en-US" sz="1600" dirty="0">
              <a:latin typeface="Arial"/>
              <a:cs typeface="Arial"/>
            </a:endParaRPr>
          </a:p>
        </p:txBody>
      </p:sp>
      <p:pic>
        <p:nvPicPr>
          <p:cNvPr id="6" name="Picture 5" descr="The results for each flask. ">
            <a:extLst>
              <a:ext uri="{FF2B5EF4-FFF2-40B4-BE49-F238E27FC236}">
                <a16:creationId xmlns:a16="http://schemas.microsoft.com/office/drawing/2014/main" id="{EBEDE509-2072-4418-9DD1-FB8FC9A9E2C3}"/>
              </a:ext>
            </a:extLst>
          </p:cNvPr>
          <p:cNvPicPr>
            <a:picLocks noChangeAspect="1"/>
          </p:cNvPicPr>
          <p:nvPr/>
        </p:nvPicPr>
        <p:blipFill>
          <a:blip r:embed="rId3"/>
          <a:stretch>
            <a:fillRect/>
          </a:stretch>
        </p:blipFill>
        <p:spPr>
          <a:xfrm>
            <a:off x="7042587" y="4077371"/>
            <a:ext cx="4954831" cy="1835011"/>
          </a:xfrm>
          <a:prstGeom prst="rect">
            <a:avLst/>
          </a:prstGeom>
        </p:spPr>
      </p:pic>
    </p:spTree>
    <p:extLst>
      <p:ext uri="{BB962C8B-B14F-4D97-AF65-F5344CB8AC3E}">
        <p14:creationId xmlns:p14="http://schemas.microsoft.com/office/powerpoint/2010/main" val="2497566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1492612" cy="1132224"/>
          </a:xfrm>
        </p:spPr>
        <p:txBody>
          <a:bodyPr>
            <a:noAutofit/>
          </a:bodyPr>
          <a:lstStyle/>
          <a:p>
            <a:r>
              <a:rPr lang="en-US" sz="4400" dirty="0">
                <a:latin typeface="Arial"/>
                <a:cs typeface="Arial"/>
              </a:rPr>
              <a:t>Item Information</a:t>
            </a:r>
            <a:endParaRPr lang="en-US" sz="4400" dirty="0">
              <a:solidFill>
                <a:srgbClr val="FF0000"/>
              </a:solidFill>
              <a:latin typeface="Arial"/>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648656"/>
            <a:ext cx="10990385" cy="4065097"/>
          </a:xfrm>
        </p:spPr>
        <p:txBody>
          <a:bodyPr>
            <a:noAutofit/>
          </a:bodyPr>
          <a:lstStyle/>
          <a:p>
            <a:pPr>
              <a:lnSpc>
                <a:spcPct val="110000"/>
              </a:lnSpc>
              <a:spcBef>
                <a:spcPts val="600"/>
              </a:spcBef>
              <a:spcAft>
                <a:spcPts val="600"/>
              </a:spcAft>
            </a:pPr>
            <a:r>
              <a:rPr lang="en-US" sz="2600" b="1" dirty="0"/>
              <a:t>Standard Alignment: HS.LS.1.5</a:t>
            </a:r>
          </a:p>
          <a:p>
            <a:r>
              <a:rPr lang="en-US" sz="2200" b="0" i="0" u="none" strike="noStrike" baseline="0" dirty="0">
                <a:solidFill>
                  <a:srgbClr val="000000"/>
                </a:solidFill>
                <a:latin typeface="Verdana" panose="020B0604030504040204" pitchFamily="34" charset="0"/>
              </a:rPr>
              <a:t>Use a model to illustrate how photosynthesis uses light energy to transform water and carbon dioxide into oxygen and chemical energy stored in the bonds of sugars and other carbohydrates. </a:t>
            </a:r>
          </a:p>
          <a:p>
            <a:endParaRPr lang="en-US" sz="1800" dirty="0">
              <a:solidFill>
                <a:srgbClr val="000000"/>
              </a:solidFill>
              <a:latin typeface="Verdana" panose="020B0604030504040204" pitchFamily="34" charset="0"/>
            </a:endParaRPr>
          </a:p>
          <a:p>
            <a:r>
              <a:rPr lang="en-US" sz="2600" b="1" dirty="0"/>
              <a:t>Practice Category: Mathematics and Data </a:t>
            </a:r>
          </a:p>
          <a:p>
            <a:pPr marL="742950" lvl="1" indent="-285750">
              <a:lnSpc>
                <a:spcPct val="100000"/>
              </a:lnSpc>
              <a:spcBef>
                <a:spcPts val="1000"/>
              </a:spcBef>
              <a:buFont typeface="Arial" panose="020B0604020202020204" pitchFamily="34" charset="0"/>
              <a:buChar char="•"/>
            </a:pPr>
            <a:r>
              <a:rPr lang="en-US" sz="2400" dirty="0">
                <a:solidFill>
                  <a:srgbClr val="212529"/>
                </a:solidFill>
              </a:rPr>
              <a:t>Analyzing and Interpreting Data</a:t>
            </a:r>
          </a:p>
          <a:p>
            <a:pPr marL="742950" lvl="1" indent="-285750">
              <a:lnSpc>
                <a:spcPct val="100000"/>
              </a:lnSpc>
              <a:spcBef>
                <a:spcPts val="0"/>
              </a:spcBef>
              <a:buFont typeface="Arial" panose="020B0604020202020204" pitchFamily="34" charset="0"/>
              <a:buChar char="•"/>
            </a:pPr>
            <a:r>
              <a:rPr lang="en-US" sz="2400" dirty="0">
                <a:solidFill>
                  <a:srgbClr val="212529"/>
                </a:solidFill>
              </a:rPr>
              <a:t>Using Mathematical and Computational Thinking</a:t>
            </a:r>
            <a:endParaRPr lang="en-US" sz="2400" dirty="0"/>
          </a:p>
        </p:txBody>
      </p:sp>
    </p:spTree>
    <p:extLst>
      <p:ext uri="{BB962C8B-B14F-4D97-AF65-F5344CB8AC3E}">
        <p14:creationId xmlns:p14="http://schemas.microsoft.com/office/powerpoint/2010/main" val="2161202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9028DA-5319-BA77-9B18-1A4DD6347F70}"/>
              </a:ext>
            </a:extLst>
          </p:cNvPr>
          <p:cNvSpPr txBox="1">
            <a:spLocks noGrp="1"/>
          </p:cNvSpPr>
          <p:nvPr>
            <p:ph type="title" idx="4294967295"/>
          </p:nvPr>
        </p:nvSpPr>
        <p:spPr>
          <a:xfrm>
            <a:off x="465991" y="219058"/>
            <a:ext cx="10990385" cy="6115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3647B6"/>
                </a:solidFill>
                <a:effectLst/>
                <a:uLnTx/>
                <a:uFillTx/>
                <a:latin typeface="Arial" panose="020B0604020202020204" pitchFamily="34" charset="0"/>
                <a:ea typeface="+mj-ea"/>
                <a:cs typeface="Arial" panose="020B0604020202020204" pitchFamily="34" charset="0"/>
              </a:rPr>
              <a:t>Scoring Guide</a:t>
            </a:r>
            <a:endParaRPr kumimoji="0" lang="en-US" sz="4000" b="0" i="0" u="none" strike="noStrike" kern="1200" cap="none" spc="0" normalizeH="0" baseline="0" noProof="0" dirty="0">
              <a:ln>
                <a:noFill/>
              </a:ln>
              <a:solidFill>
                <a:srgbClr val="3647B6"/>
              </a:solidFill>
              <a:effectLst/>
              <a:uLnTx/>
              <a:uFillTx/>
              <a:latin typeface="Arial"/>
              <a:ea typeface="+mj-ea"/>
              <a:cs typeface="Arial"/>
            </a:endParaRPr>
          </a:p>
        </p:txBody>
      </p:sp>
      <p:graphicFrame>
        <p:nvGraphicFramePr>
          <p:cNvPr id="3" name="Table 2">
            <a:extLst>
              <a:ext uri="{FF2B5EF4-FFF2-40B4-BE49-F238E27FC236}">
                <a16:creationId xmlns:a16="http://schemas.microsoft.com/office/drawing/2014/main" id="{8C791DD0-6C6F-4D9C-9BF2-0E3600BE1229}"/>
              </a:ext>
            </a:extLst>
          </p:cNvPr>
          <p:cNvGraphicFramePr>
            <a:graphicFrameLocks noGrp="1"/>
          </p:cNvGraphicFramePr>
          <p:nvPr>
            <p:extLst>
              <p:ext uri="{D42A27DB-BD31-4B8C-83A1-F6EECF244321}">
                <p14:modId xmlns:p14="http://schemas.microsoft.com/office/powerpoint/2010/main" val="2372110915"/>
              </p:ext>
            </p:extLst>
          </p:nvPr>
        </p:nvGraphicFramePr>
        <p:xfrm>
          <a:off x="465991" y="1091777"/>
          <a:ext cx="11197646" cy="4331101"/>
        </p:xfrm>
        <a:graphic>
          <a:graphicData uri="http://schemas.openxmlformats.org/drawingml/2006/table">
            <a:tbl>
              <a:tblPr firstRow="1"/>
              <a:tblGrid>
                <a:gridCol w="875550">
                  <a:extLst>
                    <a:ext uri="{9D8B030D-6E8A-4147-A177-3AD203B41FA5}">
                      <a16:colId xmlns:a16="http://schemas.microsoft.com/office/drawing/2014/main" val="1607294101"/>
                    </a:ext>
                  </a:extLst>
                </a:gridCol>
                <a:gridCol w="10322096">
                  <a:extLst>
                    <a:ext uri="{9D8B030D-6E8A-4147-A177-3AD203B41FA5}">
                      <a16:colId xmlns:a16="http://schemas.microsoft.com/office/drawing/2014/main" val="3450540957"/>
                    </a:ext>
                  </a:extLst>
                </a:gridCol>
              </a:tblGrid>
              <a:tr h="457919">
                <a:tc>
                  <a:txBody>
                    <a:bodyPr/>
                    <a:lstStyle/>
                    <a:p>
                      <a:pPr algn="ctr" rtl="0" fontAlgn="base"/>
                      <a:r>
                        <a:rPr lang="en-US" sz="1800" b="1" i="0" dirty="0">
                          <a:effectLst/>
                          <a:latin typeface="Arial" panose="020B0604020202020204" pitchFamily="34" charset="0"/>
                          <a:cs typeface="Arial" panose="020B0604020202020204" pitchFamily="34" charset="0"/>
                        </a:rPr>
                        <a:t>Score</a:t>
                      </a: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DDDD"/>
                    </a:solidFill>
                  </a:tcPr>
                </a:tc>
                <a:tc>
                  <a:txBody>
                    <a:bodyPr/>
                    <a:lstStyle/>
                    <a:p>
                      <a:r>
                        <a:rPr lang="en-US" sz="1800" b="1" i="0" dirty="0">
                          <a:effectLst/>
                          <a:latin typeface="Arial" panose="020B0604020202020204" pitchFamily="34" charset="0"/>
                          <a:cs typeface="Arial" panose="020B0604020202020204" pitchFamily="34" charset="0"/>
                        </a:rPr>
                        <a:t>Description</a:t>
                      </a:r>
                      <a:endParaRPr lang="en-US" dirty="0"/>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DDDD"/>
                    </a:solidFill>
                  </a:tcPr>
                </a:tc>
                <a:extLst>
                  <a:ext uri="{0D108BD9-81ED-4DB2-BD59-A6C34878D82A}">
                    <a16:rowId xmlns:a16="http://schemas.microsoft.com/office/drawing/2014/main" val="2392776496"/>
                  </a:ext>
                </a:extLst>
              </a:tr>
              <a:tr h="1444707">
                <a:tc>
                  <a:txBody>
                    <a:bodyPr/>
                    <a:lstStyle/>
                    <a:p>
                      <a:pPr algn="ctr" rtl="0" fontAlgn="base"/>
                      <a:r>
                        <a:rPr lang="en-US" sz="1800" b="1" i="0" dirty="0">
                          <a:effectLst/>
                          <a:latin typeface="Arial" panose="020B0604020202020204" pitchFamily="34" charset="0"/>
                          <a:cs typeface="Arial" panose="020B0604020202020204" pitchFamily="34" charset="0"/>
                        </a:rPr>
                        <a:t>4</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The response demonstrates </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 thorough understanding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of photosynthesis and cellular respiration. The response correctly identifies the cellular process only the flowering plants perform and also correctly identifies the cellular process that both the flowering plants and insects perform. The response correctly identifies the contents of each flask and clearly explains the reasoning. 	</a:t>
                      </a: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6435177"/>
                  </a:ext>
                </a:extLst>
              </a:tr>
              <a:tr h="510908">
                <a:tc>
                  <a:txBody>
                    <a:bodyPr/>
                    <a:lstStyle/>
                    <a:p>
                      <a:pPr algn="ctr" rtl="0" fontAlgn="base"/>
                      <a:r>
                        <a:rPr lang="en-US" sz="1800" b="1" i="0" dirty="0">
                          <a:effectLst/>
                          <a:latin typeface="Arial" panose="020B0604020202020204" pitchFamily="34" charset="0"/>
                          <a:cs typeface="Arial" panose="020B0604020202020204" pitchFamily="34" charset="0"/>
                        </a:rPr>
                        <a:t>3</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800" b="0" i="0" kern="1200" dirty="0">
                          <a:solidFill>
                            <a:schemeClr val="tx1"/>
                          </a:solidFill>
                          <a:effectLst/>
                          <a:latin typeface="Arial" panose="020B0604020202020204" pitchFamily="34" charset="0"/>
                          <a:ea typeface="+mn-ea"/>
                          <a:cs typeface="Arial" panose="020B0604020202020204" pitchFamily="34" charset="0"/>
                        </a:rPr>
                        <a:t>The response demonstrates </a:t>
                      </a:r>
                      <a:r>
                        <a:rPr lang="en-US" sz="1800" b="1" i="0" kern="1200" dirty="0">
                          <a:solidFill>
                            <a:schemeClr val="tx1"/>
                          </a:solidFill>
                          <a:effectLst/>
                          <a:latin typeface="Arial" panose="020B0604020202020204" pitchFamily="34" charset="0"/>
                          <a:ea typeface="+mn-ea"/>
                          <a:cs typeface="Arial" panose="020B0604020202020204" pitchFamily="34" charset="0"/>
                        </a:rPr>
                        <a:t>a general understanding</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of photosynthesis and cellular respiration. 	</a:t>
                      </a: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9271106"/>
                  </a:ext>
                </a:extLst>
              </a:tr>
              <a:tr h="542925">
                <a:tc>
                  <a:txBody>
                    <a:bodyPr/>
                    <a:lstStyle/>
                    <a:p>
                      <a:pPr algn="ctr" rtl="0" fontAlgn="base"/>
                      <a:r>
                        <a:rPr lang="en-US" sz="1800" b="1" i="0" dirty="0">
                          <a:effectLst/>
                          <a:latin typeface="Arial" panose="020B0604020202020204" pitchFamily="34" charset="0"/>
                          <a:cs typeface="Arial" panose="020B0604020202020204" pitchFamily="34" charset="0"/>
                        </a:rPr>
                        <a:t>2</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800" b="0" i="0" kern="1200" dirty="0">
                          <a:solidFill>
                            <a:schemeClr val="tx1"/>
                          </a:solidFill>
                          <a:effectLst/>
                          <a:latin typeface="Arial" panose="020B0604020202020204" pitchFamily="34" charset="0"/>
                          <a:ea typeface="+mn-ea"/>
                          <a:cs typeface="Arial" panose="020B0604020202020204" pitchFamily="34" charset="0"/>
                        </a:rPr>
                        <a:t>The response demonstrates </a:t>
                      </a:r>
                      <a:r>
                        <a:rPr lang="en-US" sz="1800" b="1" i="0" kern="1200" dirty="0">
                          <a:solidFill>
                            <a:schemeClr val="tx1"/>
                          </a:solidFill>
                          <a:effectLst/>
                          <a:latin typeface="Arial" panose="020B0604020202020204" pitchFamily="34" charset="0"/>
                          <a:ea typeface="+mn-ea"/>
                          <a:cs typeface="Arial" panose="020B0604020202020204" pitchFamily="34" charset="0"/>
                        </a:rPr>
                        <a:t>a limited understanding</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of photosynthesis and cellular respiration. 	</a:t>
                      </a: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9433566"/>
                  </a:ext>
                </a:extLst>
              </a:tr>
              <a:tr h="552450">
                <a:tc>
                  <a:txBody>
                    <a:bodyPr/>
                    <a:lstStyle/>
                    <a:p>
                      <a:pPr algn="ctr" rtl="0" fontAlgn="base"/>
                      <a:r>
                        <a:rPr lang="en-US" sz="1800" b="1" i="0" dirty="0">
                          <a:effectLst/>
                          <a:latin typeface="Arial" panose="020B0604020202020204" pitchFamily="34" charset="0"/>
                          <a:cs typeface="Arial" panose="020B0604020202020204" pitchFamily="34" charset="0"/>
                        </a:rPr>
                        <a:t>1</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en-US" sz="1800" b="0" i="0" kern="1200" dirty="0">
                          <a:solidFill>
                            <a:schemeClr val="tx1"/>
                          </a:solidFill>
                          <a:effectLst/>
                          <a:latin typeface="Arial" panose="020B0604020202020204" pitchFamily="34" charset="0"/>
                          <a:ea typeface="+mn-ea"/>
                          <a:cs typeface="Arial" panose="020B0604020202020204" pitchFamily="34" charset="0"/>
                        </a:rPr>
                        <a:t>The response demonstrates </a:t>
                      </a:r>
                      <a:r>
                        <a:rPr lang="en-US" sz="1800" b="1" i="0" kern="1200" dirty="0">
                          <a:solidFill>
                            <a:schemeClr val="tx1"/>
                          </a:solidFill>
                          <a:effectLst/>
                          <a:latin typeface="Arial" panose="020B0604020202020204" pitchFamily="34" charset="0"/>
                          <a:ea typeface="+mn-ea"/>
                          <a:cs typeface="Arial" panose="020B0604020202020204" pitchFamily="34" charset="0"/>
                        </a:rPr>
                        <a:t>a minimal understanding</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of photosynthesis and cellular respiration. 	</a:t>
                      </a: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1489704"/>
                  </a:ext>
                </a:extLst>
              </a:tr>
              <a:tr h="822192">
                <a:tc>
                  <a:txBody>
                    <a:bodyPr/>
                    <a:lstStyle/>
                    <a:p>
                      <a:pPr algn="ctr" rtl="0" fontAlgn="base"/>
                      <a:r>
                        <a:rPr lang="en-US" sz="1800" b="1" i="0" dirty="0">
                          <a:effectLst/>
                          <a:latin typeface="Arial" panose="020B0604020202020204" pitchFamily="34" charset="0"/>
                          <a:cs typeface="Arial" panose="020B0604020202020204" pitchFamily="34" charset="0"/>
                        </a:rPr>
                        <a:t>0</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base"/>
                      <a:r>
                        <a:rPr lang="en-US" sz="1800" b="0" i="0" kern="1200" dirty="0">
                          <a:solidFill>
                            <a:schemeClr val="tx1"/>
                          </a:solidFill>
                          <a:effectLst/>
                          <a:latin typeface="Arial" panose="020B0604020202020204" pitchFamily="34" charset="0"/>
                          <a:ea typeface="+mn-ea"/>
                          <a:cs typeface="Arial" panose="020B0604020202020204" pitchFamily="34" charset="0"/>
                        </a:rPr>
                        <a:t>The response is incorrect or contains some correct work that is irrelevant to the skill or concept being measured.</a:t>
                      </a:r>
                      <a:endParaRPr lang="en-US" sz="1800" b="0" i="0" dirty="0">
                        <a:effectLst/>
                        <a:latin typeface="Arial" panose="020B0604020202020204" pitchFamily="34" charset="0"/>
                        <a:cs typeface="Arial" panose="020B0604020202020204" pitchFamily="34" charset="0"/>
                      </a:endParaRPr>
                    </a:p>
                  </a:txBody>
                  <a:tcPr marL="56775" marR="56775" marT="28388" marB="283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0020734"/>
                  </a:ext>
                </a:extLst>
              </a:tr>
            </a:tbl>
          </a:graphicData>
        </a:graphic>
      </p:graphicFrame>
    </p:spTree>
    <p:extLst>
      <p:ext uri="{BB962C8B-B14F-4D97-AF65-F5344CB8AC3E}">
        <p14:creationId xmlns:p14="http://schemas.microsoft.com/office/powerpoint/2010/main" val="57198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594D32-4FB1-4CB4-97BB-F6D8F6ADED8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descr="Life cycle of Science and Technology/Engineering (STE) Item">
            <a:extLst>
              <a:ext uri="{FF2B5EF4-FFF2-40B4-BE49-F238E27FC236}">
                <a16:creationId xmlns:a16="http://schemas.microsoft.com/office/drawing/2014/main" id="{4A65438E-EADC-1C00-6116-CD039E60A1EA}"/>
              </a:ext>
            </a:extLst>
          </p:cNvPr>
          <p:cNvSpPr txBox="1">
            <a:spLocks noGrp="1"/>
          </p:cNvSpPr>
          <p:nvPr>
            <p:ph type="title" idx="4294967295"/>
          </p:nvPr>
        </p:nvSpPr>
        <p:spPr>
          <a:xfrm>
            <a:off x="2321399" y="266700"/>
            <a:ext cx="7549202" cy="1077218"/>
          </a:xfrm>
          <a:prstGeom prst="rect">
            <a:avLst/>
          </a:prstGeom>
          <a:solidFill>
            <a:schemeClr val="accent3">
              <a:lumMod val="20000"/>
              <a:lumOff val="80000"/>
            </a:schemeClr>
          </a:solidFill>
          <a:ln w="25400" cap="sq" cmpd="sng">
            <a:solidFill>
              <a:srgbClr val="060A12"/>
            </a:solidFill>
            <a:prstDash/>
            <a:beve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60A12"/>
                </a:solidFill>
                <a:effectLst/>
                <a:uLnTx/>
                <a:uFillTx/>
                <a:latin typeface="Times New Roman" panose="02020603050405020304" pitchFamily="18" charset="0"/>
                <a:ea typeface="+mn-ea"/>
                <a:cs typeface="Times New Roman" panose="02020603050405020304" pitchFamily="18" charset="0"/>
              </a:rPr>
              <a:t>Life Cycle of Science and Technology/Engineering (STE) Item</a:t>
            </a:r>
          </a:p>
        </p:txBody>
      </p:sp>
      <p:pic>
        <p:nvPicPr>
          <p:cNvPr id="4" name="Picture 3" descr="The science test development process has many steps, including reviews by educator committees, publications staff, and content experts. ">
            <a:extLst>
              <a:ext uri="{FF2B5EF4-FFF2-40B4-BE49-F238E27FC236}">
                <a16:creationId xmlns:a16="http://schemas.microsoft.com/office/drawing/2014/main" id="{ADD9C095-CF2F-FACC-4567-E779D1EC1F99}"/>
              </a:ext>
            </a:extLst>
          </p:cNvPr>
          <p:cNvPicPr>
            <a:picLocks noChangeAspect="1"/>
          </p:cNvPicPr>
          <p:nvPr/>
        </p:nvPicPr>
        <p:blipFill rotWithShape="1">
          <a:blip r:embed="rId4"/>
          <a:srcRect t="21148"/>
          <a:stretch/>
        </p:blipFill>
        <p:spPr>
          <a:xfrm>
            <a:off x="0" y="1459834"/>
            <a:ext cx="12191130" cy="5398166"/>
          </a:xfrm>
          <a:prstGeom prst="rect">
            <a:avLst/>
          </a:prstGeom>
        </p:spPr>
      </p:pic>
    </p:spTree>
    <p:custDataLst>
      <p:tags r:id="rId1"/>
    </p:custDataLst>
    <p:extLst>
      <p:ext uri="{BB962C8B-B14F-4D97-AF65-F5344CB8AC3E}">
        <p14:creationId xmlns:p14="http://schemas.microsoft.com/office/powerpoint/2010/main" val="405387162"/>
      </p:ext>
    </p:extLst>
  </p:cSld>
  <p:clrMapOvr>
    <a:masterClrMapping/>
  </p:clrMapOvr>
  <mc:AlternateContent xmlns:mc="http://schemas.openxmlformats.org/markup-compatibility/2006" xmlns:p14="http://schemas.microsoft.com/office/powerpoint/2010/main">
    <mc:Choice Requires="p14">
      <p:transition spd="slow" p14:dur="2000" advTm="202398"/>
    </mc:Choice>
    <mc:Fallback xmlns="">
      <p:transition spd="slow" advTm="20239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88989" y="-4116"/>
            <a:ext cx="10990385" cy="800851"/>
          </a:xfrm>
        </p:spPr>
        <p:txBody>
          <a:bodyPr>
            <a:normAutofit/>
          </a:bodyPr>
          <a:lstStyle/>
          <a:p>
            <a:r>
              <a:rPr lang="en-US" sz="4000" dirty="0"/>
              <a:t>Scoring Notes </a:t>
            </a:r>
            <a:r>
              <a:rPr lang="en-US" sz="3200" dirty="0"/>
              <a:t>(page 19)</a:t>
            </a:r>
            <a:endParaRPr lang="en-US" sz="4000" dirty="0"/>
          </a:p>
        </p:txBody>
      </p:sp>
      <p:sp>
        <p:nvSpPr>
          <p:cNvPr id="4" name="Text Placeholder 2">
            <a:extLst>
              <a:ext uri="{FF2B5EF4-FFF2-40B4-BE49-F238E27FC236}">
                <a16:creationId xmlns:a16="http://schemas.microsoft.com/office/drawing/2014/main" id="{BDF04496-4A2C-4945-9B58-B5C6FBADB39B}"/>
              </a:ext>
            </a:extLst>
          </p:cNvPr>
          <p:cNvSpPr>
            <a:spLocks noGrp="1"/>
          </p:cNvSpPr>
          <p:nvPr>
            <p:ph type="body" idx="1"/>
          </p:nvPr>
        </p:nvSpPr>
        <p:spPr>
          <a:xfrm>
            <a:off x="465991" y="888583"/>
            <a:ext cx="11138180" cy="1229955"/>
          </a:xfrm>
        </p:spPr>
        <p:txBody>
          <a:bodyPr>
            <a:noAutofit/>
          </a:bodyPr>
          <a:lstStyle/>
          <a:p>
            <a:pPr algn="l">
              <a:lnSpc>
                <a:spcPct val="100000"/>
              </a:lnSpc>
              <a:spcBef>
                <a:spcPts val="0"/>
              </a:spcBef>
              <a:spcAft>
                <a:spcPts val="600"/>
              </a:spcAft>
            </a:pPr>
            <a:r>
              <a:rPr lang="en-US" sz="1800" b="1" i="0" dirty="0">
                <a:solidFill>
                  <a:srgbClr val="333333"/>
                </a:solidFill>
                <a:effectLst/>
                <a:latin typeface="Helvetica Neue"/>
              </a:rPr>
              <a:t>Part A </a:t>
            </a:r>
            <a:r>
              <a:rPr lang="en-US" sz="1800" i="0" dirty="0">
                <a:solidFill>
                  <a:srgbClr val="333333"/>
                </a:solidFill>
                <a:effectLst/>
                <a:latin typeface="Helvetica Neue"/>
              </a:rPr>
              <a:t>(1 point)   </a:t>
            </a:r>
            <a:r>
              <a:rPr lang="en-US" sz="1800" dirty="0">
                <a:solidFill>
                  <a:srgbClr val="333333"/>
                </a:solidFill>
                <a:latin typeface="Helvetica Neue"/>
              </a:rPr>
              <a:t>photosynthesis</a:t>
            </a:r>
          </a:p>
          <a:p>
            <a:pPr algn="l">
              <a:lnSpc>
                <a:spcPct val="100000"/>
              </a:lnSpc>
              <a:spcBef>
                <a:spcPts val="600"/>
              </a:spcBef>
              <a:spcAft>
                <a:spcPts val="600"/>
              </a:spcAft>
            </a:pPr>
            <a:r>
              <a:rPr lang="en-US" sz="1800" b="1" i="0" dirty="0">
                <a:solidFill>
                  <a:srgbClr val="333333"/>
                </a:solidFill>
                <a:effectLst/>
                <a:latin typeface="Helvetica Neue"/>
              </a:rPr>
              <a:t>Part B </a:t>
            </a:r>
            <a:r>
              <a:rPr lang="en-US" sz="1800" i="0" dirty="0">
                <a:solidFill>
                  <a:srgbClr val="333333"/>
                </a:solidFill>
                <a:effectLst/>
                <a:latin typeface="Helvetica Neue"/>
              </a:rPr>
              <a:t>(1 point)</a:t>
            </a:r>
            <a:r>
              <a:rPr lang="en-US" sz="800" dirty="0">
                <a:solidFill>
                  <a:srgbClr val="333333"/>
                </a:solidFill>
                <a:latin typeface="Helvetica Neue"/>
              </a:rPr>
              <a:t>     </a:t>
            </a:r>
            <a:r>
              <a:rPr lang="en-US" sz="1800" b="0" i="0" dirty="0">
                <a:solidFill>
                  <a:srgbClr val="333333"/>
                </a:solidFill>
                <a:effectLst/>
                <a:latin typeface="Helvetica Neue"/>
              </a:rPr>
              <a:t>cellular respiration/respiration</a:t>
            </a:r>
            <a:r>
              <a:rPr lang="en-US" sz="800" dirty="0">
                <a:solidFill>
                  <a:srgbClr val="333333"/>
                </a:solidFill>
                <a:latin typeface="Helvetica Neue"/>
              </a:rPr>
              <a:t> </a:t>
            </a:r>
          </a:p>
          <a:p>
            <a:pPr algn="l">
              <a:lnSpc>
                <a:spcPct val="100000"/>
              </a:lnSpc>
              <a:spcBef>
                <a:spcPts val="600"/>
              </a:spcBef>
            </a:pPr>
            <a:r>
              <a:rPr lang="en-US" sz="1800" b="1" i="0" dirty="0">
                <a:solidFill>
                  <a:srgbClr val="333333"/>
                </a:solidFill>
                <a:effectLst/>
                <a:latin typeface="Helvetica Neue"/>
              </a:rPr>
              <a:t>Part C </a:t>
            </a:r>
            <a:r>
              <a:rPr lang="en-US" sz="1800" i="0" dirty="0">
                <a:solidFill>
                  <a:srgbClr val="333333"/>
                </a:solidFill>
                <a:effectLst/>
                <a:latin typeface="Helvetica Neue"/>
              </a:rPr>
              <a:t>(3 points) 1 pt. for each ID &amp; explanation pair</a:t>
            </a:r>
            <a:endParaRPr lang="en-US" sz="1600" dirty="0">
              <a:solidFill>
                <a:srgbClr val="333333"/>
              </a:solidFill>
              <a:latin typeface="Helvetica Neue"/>
            </a:endParaRPr>
          </a:p>
          <a:p>
            <a:pPr algn="l">
              <a:lnSpc>
                <a:spcPct val="100000"/>
              </a:lnSpc>
              <a:spcBef>
                <a:spcPts val="600"/>
              </a:spcBef>
            </a:pPr>
            <a:endParaRPr lang="en-US" sz="1800" i="0" dirty="0">
              <a:solidFill>
                <a:srgbClr val="333333"/>
              </a:solidFill>
              <a:effectLst/>
              <a:latin typeface="Helvetica Neue"/>
            </a:endParaRPr>
          </a:p>
        </p:txBody>
      </p:sp>
      <p:graphicFrame>
        <p:nvGraphicFramePr>
          <p:cNvPr id="5" name="Table 5">
            <a:extLst>
              <a:ext uri="{FF2B5EF4-FFF2-40B4-BE49-F238E27FC236}">
                <a16:creationId xmlns:a16="http://schemas.microsoft.com/office/drawing/2014/main" id="{38BF84EC-48E3-4FF7-9E56-0B9A074494D1}"/>
              </a:ext>
            </a:extLst>
          </p:cNvPr>
          <p:cNvGraphicFramePr>
            <a:graphicFrameLocks noGrp="1"/>
          </p:cNvGraphicFramePr>
          <p:nvPr>
            <p:extLst>
              <p:ext uri="{D42A27DB-BD31-4B8C-83A1-F6EECF244321}">
                <p14:modId xmlns:p14="http://schemas.microsoft.com/office/powerpoint/2010/main" val="2098930738"/>
              </p:ext>
            </p:extLst>
          </p:nvPr>
        </p:nvGraphicFramePr>
        <p:xfrm>
          <a:off x="674228" y="2263681"/>
          <a:ext cx="9384172" cy="1737360"/>
        </p:xfrm>
        <a:graphic>
          <a:graphicData uri="http://schemas.openxmlformats.org/drawingml/2006/table">
            <a:tbl>
              <a:tblPr firstRow="1" bandRow="1">
                <a:tableStyleId>{5C22544A-7EE6-4342-B048-85BDC9FD1C3A}</a:tableStyleId>
              </a:tblPr>
              <a:tblGrid>
                <a:gridCol w="648482">
                  <a:extLst>
                    <a:ext uri="{9D8B030D-6E8A-4147-A177-3AD203B41FA5}">
                      <a16:colId xmlns:a16="http://schemas.microsoft.com/office/drawing/2014/main" val="3284736779"/>
                    </a:ext>
                  </a:extLst>
                </a:gridCol>
                <a:gridCol w="1779143">
                  <a:extLst>
                    <a:ext uri="{9D8B030D-6E8A-4147-A177-3AD203B41FA5}">
                      <a16:colId xmlns:a16="http://schemas.microsoft.com/office/drawing/2014/main" val="3001394256"/>
                    </a:ext>
                  </a:extLst>
                </a:gridCol>
                <a:gridCol w="6956547">
                  <a:extLst>
                    <a:ext uri="{9D8B030D-6E8A-4147-A177-3AD203B41FA5}">
                      <a16:colId xmlns:a16="http://schemas.microsoft.com/office/drawing/2014/main" val="435118454"/>
                    </a:ext>
                  </a:extLst>
                </a:gridCol>
              </a:tblGrid>
              <a:tr h="342469">
                <a:tc>
                  <a:txBody>
                    <a:bodyPr/>
                    <a:lstStyle/>
                    <a:p>
                      <a:pPr algn="ctr"/>
                      <a:r>
                        <a:rPr lang="en-US" dirty="0"/>
                        <a:t>Row</a:t>
                      </a:r>
                    </a:p>
                  </a:txBody>
                  <a:tcPr/>
                </a:tc>
                <a:tc>
                  <a:txBody>
                    <a:bodyPr/>
                    <a:lstStyle/>
                    <a:p>
                      <a:pPr algn="ctr"/>
                      <a:r>
                        <a:rPr lang="en-US" dirty="0"/>
                        <a:t>Contents</a:t>
                      </a:r>
                    </a:p>
                  </a:txBody>
                  <a:tcPr/>
                </a:tc>
                <a:tc>
                  <a:txBody>
                    <a:bodyPr/>
                    <a:lstStyle/>
                    <a:p>
                      <a:r>
                        <a:rPr lang="en-US" dirty="0"/>
                        <a:t>Explanation</a:t>
                      </a:r>
                    </a:p>
                  </a:txBody>
                  <a:tcPr/>
                </a:tc>
                <a:extLst>
                  <a:ext uri="{0D108BD9-81ED-4DB2-BD59-A6C34878D82A}">
                    <a16:rowId xmlns:a16="http://schemas.microsoft.com/office/drawing/2014/main" val="799896591"/>
                  </a:ext>
                </a:extLst>
              </a:tr>
              <a:tr h="342469">
                <a:tc>
                  <a:txBody>
                    <a:bodyPr/>
                    <a:lstStyle/>
                    <a:p>
                      <a:pPr algn="ctr"/>
                      <a:r>
                        <a:rPr lang="en-US" sz="1800" dirty="0"/>
                        <a:t>1</a:t>
                      </a:r>
                    </a:p>
                  </a:txBody>
                  <a:tcPr/>
                </a:tc>
                <a:tc>
                  <a:txBody>
                    <a:bodyPr/>
                    <a:lstStyle/>
                    <a:p>
                      <a:pPr algn="ctr"/>
                      <a:r>
                        <a:rPr lang="en-US" sz="1800" dirty="0"/>
                        <a:t>no organisms</a:t>
                      </a:r>
                    </a:p>
                  </a:txBody>
                  <a:tcPr/>
                </a:tc>
                <a:tc>
                  <a:txBody>
                    <a:bodyPr/>
                    <a:lstStyle/>
                    <a:p>
                      <a:r>
                        <a:rPr lang="en-US" sz="1800" dirty="0"/>
                        <a:t>little/no change in gas concentrations</a:t>
                      </a:r>
                    </a:p>
                  </a:txBody>
                  <a:tcPr/>
                </a:tc>
                <a:extLst>
                  <a:ext uri="{0D108BD9-81ED-4DB2-BD59-A6C34878D82A}">
                    <a16:rowId xmlns:a16="http://schemas.microsoft.com/office/drawing/2014/main" val="233214731"/>
                  </a:ext>
                </a:extLst>
              </a:tr>
              <a:tr h="342469">
                <a:tc>
                  <a:txBody>
                    <a:bodyPr/>
                    <a:lstStyle/>
                    <a:p>
                      <a:pPr algn="ctr"/>
                      <a:r>
                        <a:rPr lang="en-US" sz="1800" dirty="0"/>
                        <a:t>2</a:t>
                      </a:r>
                    </a:p>
                  </a:txBody>
                  <a:tcPr/>
                </a:tc>
                <a:tc>
                  <a:txBody>
                    <a:bodyPr/>
                    <a:lstStyle/>
                    <a:p>
                      <a:pPr algn="ctr"/>
                      <a:r>
                        <a:rPr lang="en-US" sz="1800" dirty="0"/>
                        <a:t>one insect</a:t>
                      </a:r>
                    </a:p>
                  </a:txBody>
                  <a:tcPr/>
                </a:tc>
                <a:tc>
                  <a:txBody>
                    <a:bodyPr/>
                    <a:lstStyle/>
                    <a:p>
                      <a:r>
                        <a:rPr lang="en-US" sz="1800" dirty="0"/>
                        <a:t>insect performs [cellular] respiration, so O</a:t>
                      </a:r>
                      <a:r>
                        <a:rPr lang="en-US" sz="1800" baseline="-25000" dirty="0"/>
                        <a:t>2</a:t>
                      </a:r>
                      <a:r>
                        <a:rPr lang="en-US" sz="1800" dirty="0"/>
                        <a:t> decreased and CO</a:t>
                      </a:r>
                      <a:r>
                        <a:rPr lang="en-US" sz="1800" baseline="-25000" dirty="0"/>
                        <a:t>2</a:t>
                      </a:r>
                      <a:r>
                        <a:rPr lang="en-US" sz="1800" dirty="0"/>
                        <a:t> increased</a:t>
                      </a:r>
                    </a:p>
                  </a:txBody>
                  <a:tcPr/>
                </a:tc>
                <a:extLst>
                  <a:ext uri="{0D108BD9-81ED-4DB2-BD59-A6C34878D82A}">
                    <a16:rowId xmlns:a16="http://schemas.microsoft.com/office/drawing/2014/main" val="860324851"/>
                  </a:ext>
                </a:extLst>
              </a:tr>
              <a:tr h="591110">
                <a:tc>
                  <a:txBody>
                    <a:bodyPr/>
                    <a:lstStyle/>
                    <a:p>
                      <a:pPr algn="ctr"/>
                      <a:r>
                        <a:rPr lang="en-US" sz="1800" dirty="0"/>
                        <a:t>3</a:t>
                      </a:r>
                    </a:p>
                  </a:txBody>
                  <a:tcPr/>
                </a:tc>
                <a:tc>
                  <a:txBody>
                    <a:bodyPr/>
                    <a:lstStyle/>
                    <a:p>
                      <a:pPr algn="ctr"/>
                      <a:r>
                        <a:rPr lang="en-US" sz="1800" dirty="0"/>
                        <a:t>two plants and one insect</a:t>
                      </a:r>
                    </a:p>
                  </a:txBody>
                  <a:tcPr/>
                </a:tc>
                <a:tc>
                  <a:txBody>
                    <a:bodyPr/>
                    <a:lstStyle/>
                    <a:p>
                      <a:r>
                        <a:rPr lang="en-US" sz="1800" dirty="0"/>
                        <a:t>plants perform photosynthesis, so O</a:t>
                      </a:r>
                      <a:r>
                        <a:rPr lang="en-US" sz="1800" baseline="-25000" dirty="0"/>
                        <a:t>2</a:t>
                      </a:r>
                      <a:r>
                        <a:rPr lang="en-US" sz="1800" dirty="0"/>
                        <a:t> increased and CO</a:t>
                      </a:r>
                      <a:r>
                        <a:rPr lang="en-US" sz="1800" baseline="-25000" dirty="0"/>
                        <a:t>2</a:t>
                      </a:r>
                      <a:r>
                        <a:rPr lang="en-US" sz="1800" dirty="0"/>
                        <a:t> decreased</a:t>
                      </a:r>
                    </a:p>
                  </a:txBody>
                  <a:tcPr/>
                </a:tc>
                <a:extLst>
                  <a:ext uri="{0D108BD9-81ED-4DB2-BD59-A6C34878D82A}">
                    <a16:rowId xmlns:a16="http://schemas.microsoft.com/office/drawing/2014/main" val="1321074024"/>
                  </a:ext>
                </a:extLst>
              </a:tr>
            </a:tbl>
          </a:graphicData>
        </a:graphic>
      </p:graphicFrame>
      <p:sp>
        <p:nvSpPr>
          <p:cNvPr id="3" name="TextBox 2">
            <a:extLst>
              <a:ext uri="{FF2B5EF4-FFF2-40B4-BE49-F238E27FC236}">
                <a16:creationId xmlns:a16="http://schemas.microsoft.com/office/drawing/2014/main" id="{A06CA398-7BCC-4D37-A33F-87FA4C9B7285}"/>
              </a:ext>
            </a:extLst>
          </p:cNvPr>
          <p:cNvSpPr txBox="1"/>
          <p:nvPr/>
        </p:nvSpPr>
        <p:spPr>
          <a:xfrm>
            <a:off x="465991" y="4113526"/>
            <a:ext cx="10539466" cy="2339102"/>
          </a:xfrm>
          <a:prstGeom prst="rect">
            <a:avLst/>
          </a:prstGeom>
          <a:noFill/>
        </p:spPr>
        <p:txBody>
          <a:bodyPr wrap="square" rtlCol="0">
            <a:spAutoFit/>
          </a:bodyPr>
          <a:lstStyle/>
          <a:p>
            <a:pPr algn="l">
              <a:lnSpc>
                <a:spcPct val="100000"/>
              </a:lnSpc>
              <a:spcBef>
                <a:spcPts val="1200"/>
              </a:spcBef>
            </a:pPr>
            <a:r>
              <a:rPr lang="en-US" sz="1800" dirty="0">
                <a:solidFill>
                  <a:srgbClr val="333333"/>
                </a:solidFill>
                <a:latin typeface="Helvetica Neue"/>
              </a:rPr>
              <a:t>Notes: </a:t>
            </a:r>
          </a:p>
          <a:p>
            <a:pPr marL="285750" indent="-285750">
              <a:spcBef>
                <a:spcPts val="600"/>
              </a:spcBef>
              <a:buFont typeface="Arial" panose="020B0604020202020204" pitchFamily="34" charset="0"/>
              <a:buChar char="•"/>
            </a:pPr>
            <a:r>
              <a:rPr lang="en-US" sz="1800" b="0" i="0" dirty="0">
                <a:solidFill>
                  <a:srgbClr val="333333"/>
                </a:solidFill>
                <a:effectLst/>
                <a:latin typeface="Helvetica Neue"/>
              </a:rPr>
              <a:t>5 pts = 4 score; 4 pts = 3 score;  2-3 pts = 2 score;  1 pt = 1 score</a:t>
            </a:r>
          </a:p>
          <a:p>
            <a:pPr marL="285750" indent="-285750" algn="l">
              <a:lnSpc>
                <a:spcPct val="100000"/>
              </a:lnSpc>
              <a:spcBef>
                <a:spcPts val="600"/>
              </a:spcBef>
              <a:buFont typeface="Arial" panose="020B0604020202020204" pitchFamily="34" charset="0"/>
              <a:buChar char="•"/>
            </a:pPr>
            <a:r>
              <a:rPr lang="en-US" sz="1800" b="0" i="0" dirty="0">
                <a:solidFill>
                  <a:srgbClr val="333333"/>
                </a:solidFill>
                <a:effectLst/>
                <a:latin typeface="Helvetica Neue"/>
              </a:rPr>
              <a:t>For a score of 4, must </a:t>
            </a:r>
            <a:r>
              <a:rPr lang="en-US" sz="1800" dirty="0">
                <a:solidFill>
                  <a:srgbClr val="333333"/>
                </a:solidFill>
                <a:latin typeface="Helvetica Neue"/>
              </a:rPr>
              <a:t>use data from the table and include cellular processes in response. </a:t>
            </a:r>
          </a:p>
          <a:p>
            <a:pPr marL="285750" indent="-285750" algn="l">
              <a:lnSpc>
                <a:spcPct val="100000"/>
              </a:lnSpc>
              <a:spcBef>
                <a:spcPts val="600"/>
              </a:spcBef>
              <a:buFont typeface="Arial" panose="020B0604020202020204" pitchFamily="34" charset="0"/>
              <a:buChar char="•"/>
            </a:pPr>
            <a:r>
              <a:rPr lang="en-US" sz="1800" b="0" i="0" dirty="0">
                <a:solidFill>
                  <a:srgbClr val="333333"/>
                </a:solidFill>
                <a:effectLst/>
                <a:latin typeface="Helvetica Neue"/>
              </a:rPr>
              <a:t>At scores of 3 and below, if Parts A and B are correct, accept response to Part C that does not include processes in the explanation. </a:t>
            </a:r>
          </a:p>
          <a:p>
            <a:pPr marL="285750" indent="-285750" algn="l">
              <a:lnSpc>
                <a:spcPct val="100000"/>
              </a:lnSpc>
              <a:spcBef>
                <a:spcPts val="600"/>
              </a:spcBef>
              <a:buFont typeface="Arial" panose="020B0604020202020204" pitchFamily="34" charset="0"/>
              <a:buChar char="•"/>
            </a:pPr>
            <a:r>
              <a:rPr lang="en-US" sz="1800" b="0" i="0" dirty="0">
                <a:solidFill>
                  <a:srgbClr val="333333"/>
                </a:solidFill>
                <a:effectLst/>
                <a:latin typeface="Helvetica Neue"/>
              </a:rPr>
              <a:t>At scores of 2 and below, 3 IDs in Part C with no explanation is acceptable. </a:t>
            </a:r>
          </a:p>
          <a:p>
            <a:endParaRPr lang="en-US" dirty="0"/>
          </a:p>
        </p:txBody>
      </p:sp>
    </p:spTree>
    <p:extLst>
      <p:ext uri="{BB962C8B-B14F-4D97-AF65-F5344CB8AC3E}">
        <p14:creationId xmlns:p14="http://schemas.microsoft.com/office/powerpoint/2010/main" val="1838146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56854" y="219057"/>
            <a:ext cx="11835829" cy="800851"/>
          </a:xfrm>
        </p:spPr>
        <p:txBody>
          <a:bodyPr>
            <a:normAutofit/>
          </a:bodyPr>
          <a:lstStyle/>
          <a:p>
            <a:r>
              <a:rPr lang="en-US" sz="4000" dirty="0"/>
              <a:t>Anchor: Score 4 </a:t>
            </a:r>
            <a:r>
              <a:rPr lang="en-US" sz="3200" dirty="0"/>
              <a:t>(page 21)</a:t>
            </a:r>
            <a:endParaRPr lang="en-US" sz="4000" dirty="0"/>
          </a:p>
        </p:txBody>
      </p:sp>
      <p:sp>
        <p:nvSpPr>
          <p:cNvPr id="4" name="Text Placeholder 2">
            <a:extLst>
              <a:ext uri="{FF2B5EF4-FFF2-40B4-BE49-F238E27FC236}">
                <a16:creationId xmlns:a16="http://schemas.microsoft.com/office/drawing/2014/main" id="{677B2721-21D8-43B7-A793-F66F1A84A8FF}"/>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flowering plants use photosynthesis which affects the CO2 and O2 concentrations.</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600"/>
              </a:spcBef>
            </a:pPr>
            <a:r>
              <a:rPr lang="en-US" sz="2400" b="0" i="0" dirty="0">
                <a:solidFill>
                  <a:srgbClr val="333333"/>
                </a:solidFill>
                <a:effectLst/>
                <a:latin typeface="Helvetica Neue"/>
              </a:rPr>
              <a:t>Cellular respiration affects the CO2 and O2 concentration levels</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Row 1 had no organisms in the flask because the O2 and CO2 levels had little change in concentration.  Row 2 had one insect because the oxygen levels decreased but the CO2 levels increased due to cellular respiration. Row 3 had two plants and one insect because the O2 levels increased as there was more oxygen being made than used and the CO2 levels decreased due to photosynthesis.</a:t>
            </a:r>
          </a:p>
        </p:txBody>
      </p:sp>
      <p:grpSp>
        <p:nvGrpSpPr>
          <p:cNvPr id="3" name="Group 2" descr="All parts correct. ">
            <a:extLst>
              <a:ext uri="{FF2B5EF4-FFF2-40B4-BE49-F238E27FC236}">
                <a16:creationId xmlns:a16="http://schemas.microsoft.com/office/drawing/2014/main" id="{898BA4F2-80C5-AF9E-9C58-1A1517158E07}"/>
              </a:ext>
            </a:extLst>
          </p:cNvPr>
          <p:cNvGrpSpPr/>
          <p:nvPr/>
        </p:nvGrpSpPr>
        <p:grpSpPr>
          <a:xfrm>
            <a:off x="696228" y="1817467"/>
            <a:ext cx="10562987" cy="4116405"/>
            <a:chOff x="696228" y="1817467"/>
            <a:chExt cx="10562987" cy="4116405"/>
          </a:xfrm>
        </p:grpSpPr>
        <p:cxnSp>
          <p:nvCxnSpPr>
            <p:cNvPr id="5" name="Straight Connector 4" descr="1 point">
              <a:extLst>
                <a:ext uri="{FF2B5EF4-FFF2-40B4-BE49-F238E27FC236}">
                  <a16:creationId xmlns:a16="http://schemas.microsoft.com/office/drawing/2014/main" id="{DC1D3BF3-9590-4E43-A087-A9C971BDE0D8}"/>
                </a:ext>
              </a:extLst>
            </p:cNvPr>
            <p:cNvCxnSpPr>
              <a:cxnSpLocks/>
            </p:cNvCxnSpPr>
            <p:nvPr/>
          </p:nvCxnSpPr>
          <p:spPr>
            <a:xfrm>
              <a:off x="4051497" y="1817467"/>
              <a:ext cx="2044503"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1 point">
              <a:extLst>
                <a:ext uri="{FF2B5EF4-FFF2-40B4-BE49-F238E27FC236}">
                  <a16:creationId xmlns:a16="http://schemas.microsoft.com/office/drawing/2014/main" id="{F1E32F25-5F9D-4B85-BAFF-F3B6653FA936}"/>
                </a:ext>
              </a:extLst>
            </p:cNvPr>
            <p:cNvCxnSpPr>
              <a:cxnSpLocks/>
            </p:cNvCxnSpPr>
            <p:nvPr/>
          </p:nvCxnSpPr>
          <p:spPr>
            <a:xfrm>
              <a:off x="725103" y="3136129"/>
              <a:ext cx="2489735"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0" name="Group 9" descr="1 point for row 1">
              <a:extLst>
                <a:ext uri="{FF2B5EF4-FFF2-40B4-BE49-F238E27FC236}">
                  <a16:creationId xmlns:a16="http://schemas.microsoft.com/office/drawing/2014/main" id="{8F7A19B7-7404-07FD-90E7-F227B7C634E6}"/>
                </a:ext>
              </a:extLst>
            </p:cNvPr>
            <p:cNvGrpSpPr/>
            <p:nvPr/>
          </p:nvGrpSpPr>
          <p:grpSpPr>
            <a:xfrm>
              <a:off x="696228" y="4089029"/>
              <a:ext cx="10562987" cy="362550"/>
              <a:chOff x="696228" y="4089029"/>
              <a:chExt cx="10562987" cy="362550"/>
            </a:xfrm>
          </p:grpSpPr>
          <p:cxnSp>
            <p:nvCxnSpPr>
              <p:cNvPr id="9" name="Straight Connector 8" descr="1 point for row 1">
                <a:extLst>
                  <a:ext uri="{FF2B5EF4-FFF2-40B4-BE49-F238E27FC236}">
                    <a16:creationId xmlns:a16="http://schemas.microsoft.com/office/drawing/2014/main" id="{147B2C7A-188B-4609-8B7D-44B1FCACBAAB}"/>
                  </a:ext>
                </a:extLst>
              </p:cNvPr>
              <p:cNvCxnSpPr>
                <a:cxnSpLocks/>
              </p:cNvCxnSpPr>
              <p:nvPr/>
            </p:nvCxnSpPr>
            <p:spPr>
              <a:xfrm>
                <a:off x="2274771" y="4089029"/>
                <a:ext cx="1776726"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 name="Group 7" descr="row 1 explanation">
                <a:extLst>
                  <a:ext uri="{FF2B5EF4-FFF2-40B4-BE49-F238E27FC236}">
                    <a16:creationId xmlns:a16="http://schemas.microsoft.com/office/drawing/2014/main" id="{DAF0C779-02F5-61A0-8473-22EC36729DFF}"/>
                  </a:ext>
                </a:extLst>
              </p:cNvPr>
              <p:cNvGrpSpPr/>
              <p:nvPr/>
            </p:nvGrpSpPr>
            <p:grpSpPr>
              <a:xfrm>
                <a:off x="696228" y="4089029"/>
                <a:ext cx="10562987" cy="362550"/>
                <a:chOff x="696228" y="4089029"/>
                <a:chExt cx="10562987" cy="362550"/>
              </a:xfrm>
            </p:grpSpPr>
            <p:cxnSp>
              <p:nvCxnSpPr>
                <p:cNvPr id="11" name="Straight Connector 10" descr="row 1 explanation">
                  <a:extLst>
                    <a:ext uri="{FF2B5EF4-FFF2-40B4-BE49-F238E27FC236}">
                      <a16:creationId xmlns:a16="http://schemas.microsoft.com/office/drawing/2014/main" id="{27DF5A58-37D4-43DF-A4F8-9120FCA61DC2}"/>
                    </a:ext>
                  </a:extLst>
                </p:cNvPr>
                <p:cNvCxnSpPr>
                  <a:cxnSpLocks/>
                </p:cNvCxnSpPr>
                <p:nvPr/>
              </p:nvCxnSpPr>
              <p:spPr>
                <a:xfrm>
                  <a:off x="10674417" y="4089029"/>
                  <a:ext cx="58479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row 1 explanation">
                  <a:extLst>
                    <a:ext uri="{FF2B5EF4-FFF2-40B4-BE49-F238E27FC236}">
                      <a16:creationId xmlns:a16="http://schemas.microsoft.com/office/drawing/2014/main" id="{AB7CB4BC-940F-460A-82DA-E3CC5C3599A4}"/>
                    </a:ext>
                  </a:extLst>
                </p:cNvPr>
                <p:cNvCxnSpPr>
                  <a:cxnSpLocks/>
                </p:cNvCxnSpPr>
                <p:nvPr/>
              </p:nvCxnSpPr>
              <p:spPr>
                <a:xfrm>
                  <a:off x="696228" y="4451579"/>
                  <a:ext cx="97856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descr="1 point for row 2">
              <a:extLst>
                <a:ext uri="{FF2B5EF4-FFF2-40B4-BE49-F238E27FC236}">
                  <a16:creationId xmlns:a16="http://schemas.microsoft.com/office/drawing/2014/main" id="{6977FC7A-CD78-F9B3-C249-5DE83D1048D1}"/>
                </a:ext>
              </a:extLst>
            </p:cNvPr>
            <p:cNvGrpSpPr/>
            <p:nvPr/>
          </p:nvGrpSpPr>
          <p:grpSpPr>
            <a:xfrm>
              <a:off x="696228" y="4451579"/>
              <a:ext cx="9275545" cy="373783"/>
              <a:chOff x="696228" y="4451579"/>
              <a:chExt cx="9275545" cy="373783"/>
            </a:xfrm>
          </p:grpSpPr>
          <p:cxnSp>
            <p:nvCxnSpPr>
              <p:cNvPr id="14" name="Straight Connector 13" descr="1 point for row 2">
                <a:extLst>
                  <a:ext uri="{FF2B5EF4-FFF2-40B4-BE49-F238E27FC236}">
                    <a16:creationId xmlns:a16="http://schemas.microsoft.com/office/drawing/2014/main" id="{A18D68AF-B5D8-4B16-857E-84A37FC5A16F}"/>
                  </a:ext>
                </a:extLst>
              </p:cNvPr>
              <p:cNvCxnSpPr>
                <a:cxnSpLocks/>
              </p:cNvCxnSpPr>
              <p:nvPr/>
            </p:nvCxnSpPr>
            <p:spPr>
              <a:xfrm>
                <a:off x="5687373" y="4451579"/>
                <a:ext cx="1406446"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1 point for row 2">
                <a:extLst>
                  <a:ext uri="{FF2B5EF4-FFF2-40B4-BE49-F238E27FC236}">
                    <a16:creationId xmlns:a16="http://schemas.microsoft.com/office/drawing/2014/main" id="{FC33D192-9607-436F-AD50-E22FAB9F413F}"/>
                  </a:ext>
                </a:extLst>
              </p:cNvPr>
              <p:cNvCxnSpPr>
                <a:cxnSpLocks/>
              </p:cNvCxnSpPr>
              <p:nvPr/>
            </p:nvCxnSpPr>
            <p:spPr>
              <a:xfrm>
                <a:off x="696228" y="4825362"/>
                <a:ext cx="1392454"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descr="1 point for row 2">
                <a:extLst>
                  <a:ext uri="{FF2B5EF4-FFF2-40B4-BE49-F238E27FC236}">
                    <a16:creationId xmlns:a16="http://schemas.microsoft.com/office/drawing/2014/main" id="{6E26E860-E220-41E7-8828-A06EBA8D56F2}"/>
                  </a:ext>
                </a:extLst>
              </p:cNvPr>
              <p:cNvCxnSpPr>
                <a:cxnSpLocks/>
              </p:cNvCxnSpPr>
              <p:nvPr/>
            </p:nvCxnSpPr>
            <p:spPr>
              <a:xfrm>
                <a:off x="8993205" y="4453080"/>
                <a:ext cx="97856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1 point for row 2">
                <a:extLst>
                  <a:ext uri="{FF2B5EF4-FFF2-40B4-BE49-F238E27FC236}">
                    <a16:creationId xmlns:a16="http://schemas.microsoft.com/office/drawing/2014/main" id="{1BB2A904-6471-4655-A0A6-E4F467A34193}"/>
                  </a:ext>
                </a:extLst>
              </p:cNvPr>
              <p:cNvCxnSpPr>
                <a:cxnSpLocks/>
              </p:cNvCxnSpPr>
              <p:nvPr/>
            </p:nvCxnSpPr>
            <p:spPr>
              <a:xfrm>
                <a:off x="4803006" y="4825362"/>
                <a:ext cx="1292994"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1 point for row 2">
                <a:extLst>
                  <a:ext uri="{FF2B5EF4-FFF2-40B4-BE49-F238E27FC236}">
                    <a16:creationId xmlns:a16="http://schemas.microsoft.com/office/drawing/2014/main" id="{D771A328-F7EE-401B-8687-B89E4BEA289F}"/>
                  </a:ext>
                </a:extLst>
              </p:cNvPr>
              <p:cNvCxnSpPr>
                <a:cxnSpLocks/>
              </p:cNvCxnSpPr>
              <p:nvPr/>
            </p:nvCxnSpPr>
            <p:spPr>
              <a:xfrm flipV="1">
                <a:off x="7093819" y="4815737"/>
                <a:ext cx="2502568" cy="9522"/>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 name="Group 16" descr="1 point for row 3">
              <a:extLst>
                <a:ext uri="{FF2B5EF4-FFF2-40B4-BE49-F238E27FC236}">
                  <a16:creationId xmlns:a16="http://schemas.microsoft.com/office/drawing/2014/main" id="{5B22564C-569E-A220-7CC6-317CF23225A3}"/>
                </a:ext>
              </a:extLst>
            </p:cNvPr>
            <p:cNvGrpSpPr/>
            <p:nvPr/>
          </p:nvGrpSpPr>
          <p:grpSpPr>
            <a:xfrm>
              <a:off x="705853" y="5176684"/>
              <a:ext cx="8287352" cy="757188"/>
              <a:chOff x="705853" y="5176684"/>
              <a:chExt cx="8287352" cy="757188"/>
            </a:xfrm>
          </p:grpSpPr>
          <p:cxnSp>
            <p:nvCxnSpPr>
              <p:cNvPr id="23" name="Straight Connector 22" descr="1 point for row 3">
                <a:extLst>
                  <a:ext uri="{FF2B5EF4-FFF2-40B4-BE49-F238E27FC236}">
                    <a16:creationId xmlns:a16="http://schemas.microsoft.com/office/drawing/2014/main" id="{F439EB63-CEFD-4776-A751-EA0DE495F828}"/>
                  </a:ext>
                </a:extLst>
              </p:cNvPr>
              <p:cNvCxnSpPr>
                <a:cxnSpLocks/>
              </p:cNvCxnSpPr>
              <p:nvPr/>
            </p:nvCxnSpPr>
            <p:spPr>
              <a:xfrm>
                <a:off x="725103" y="5176684"/>
                <a:ext cx="3326394"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row 3 explanation">
                <a:extLst>
                  <a:ext uri="{FF2B5EF4-FFF2-40B4-BE49-F238E27FC236}">
                    <a16:creationId xmlns:a16="http://schemas.microsoft.com/office/drawing/2014/main" id="{788A907F-ACE1-4F37-9A97-ADF29056B8EB}"/>
                  </a:ext>
                </a:extLst>
              </p:cNvPr>
              <p:cNvCxnSpPr>
                <a:cxnSpLocks/>
              </p:cNvCxnSpPr>
              <p:nvPr/>
            </p:nvCxnSpPr>
            <p:spPr>
              <a:xfrm>
                <a:off x="5948413" y="5560091"/>
                <a:ext cx="3044792"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row 3 explanation">
                <a:extLst>
                  <a:ext uri="{FF2B5EF4-FFF2-40B4-BE49-F238E27FC236}">
                    <a16:creationId xmlns:a16="http://schemas.microsoft.com/office/drawing/2014/main" id="{A1054454-D431-443F-B01D-43EB2D9412B6}"/>
                  </a:ext>
                </a:extLst>
              </p:cNvPr>
              <p:cNvCxnSpPr>
                <a:cxnSpLocks/>
              </p:cNvCxnSpPr>
              <p:nvPr/>
            </p:nvCxnSpPr>
            <p:spPr>
              <a:xfrm>
                <a:off x="5948413" y="5176684"/>
                <a:ext cx="2714324"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descr="row 3 explanation">
                <a:extLst>
                  <a:ext uri="{FF2B5EF4-FFF2-40B4-BE49-F238E27FC236}">
                    <a16:creationId xmlns:a16="http://schemas.microsoft.com/office/drawing/2014/main" id="{7C01DA93-EF6F-4B9A-A26F-927CAD93037C}"/>
                  </a:ext>
                </a:extLst>
              </p:cNvPr>
              <p:cNvCxnSpPr>
                <a:cxnSpLocks/>
              </p:cNvCxnSpPr>
              <p:nvPr/>
            </p:nvCxnSpPr>
            <p:spPr>
              <a:xfrm>
                <a:off x="705853" y="5933872"/>
                <a:ext cx="2008471"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4721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56854" y="219057"/>
            <a:ext cx="11835829" cy="800851"/>
          </a:xfrm>
        </p:spPr>
        <p:txBody>
          <a:bodyPr>
            <a:normAutofit/>
          </a:bodyPr>
          <a:lstStyle/>
          <a:p>
            <a:r>
              <a:rPr lang="en-US" sz="4000" dirty="0"/>
              <a:t>Anchor: Score 3 </a:t>
            </a:r>
            <a:r>
              <a:rPr lang="en-US" sz="3200" dirty="0"/>
              <a:t>(page 22)</a:t>
            </a:r>
            <a:endParaRPr lang="en-US" sz="4000" dirty="0"/>
          </a:p>
        </p:txBody>
      </p:sp>
      <p:sp>
        <p:nvSpPr>
          <p:cNvPr id="4" name="Text Placeholder 2">
            <a:extLst>
              <a:ext uri="{FF2B5EF4-FFF2-40B4-BE49-F238E27FC236}">
                <a16:creationId xmlns:a16="http://schemas.microsoft.com/office/drawing/2014/main" id="{E12E085F-C50C-4364-8093-3BBC19F037B9}"/>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process of the flowering plants that affects the levels of O2 and CO2 </a:t>
            </a:r>
            <a:r>
              <a:rPr lang="en-US" sz="2400" dirty="0">
                <a:solidFill>
                  <a:srgbClr val="333333"/>
                </a:solidFill>
                <a:latin typeface="Helvetica Neue"/>
              </a:rPr>
              <a:t>in the air is photosynthesis</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process performed by both the flowering plants and insects that affects the concentration of O2 and CO2 </a:t>
            </a:r>
            <a:r>
              <a:rPr lang="en-US" sz="2400" dirty="0">
                <a:solidFill>
                  <a:srgbClr val="333333"/>
                </a:solidFill>
                <a:latin typeface="Helvetica Neue"/>
              </a:rPr>
              <a:t>in the air is cellular respiration</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The contents of flask one was no organisms because the oxygen levels did not change at all. The contents of flask two was one insects because the oxygen levels went down and the carbon dioxide levels went up considerably. The contents of flask three was two plants and one insect because the oxygen levels went up slightly and the carbon dioxide levels went down significantly.</a:t>
            </a:r>
          </a:p>
        </p:txBody>
      </p:sp>
      <p:grpSp>
        <p:nvGrpSpPr>
          <p:cNvPr id="18" name="Group 17" descr="Parts A and B correct. In Part C, contents correctly identified and changes in oxygen and carbon dioxide correct. However, the cellular processes are missing so the total score cannot be greater than a 3.">
            <a:extLst>
              <a:ext uri="{FF2B5EF4-FFF2-40B4-BE49-F238E27FC236}">
                <a16:creationId xmlns:a16="http://schemas.microsoft.com/office/drawing/2014/main" id="{6B0093E8-B794-2981-B673-B3B16FF37A04}"/>
              </a:ext>
            </a:extLst>
          </p:cNvPr>
          <p:cNvGrpSpPr/>
          <p:nvPr/>
        </p:nvGrpSpPr>
        <p:grpSpPr>
          <a:xfrm>
            <a:off x="666750" y="2179417"/>
            <a:ext cx="10639425" cy="3695700"/>
            <a:chOff x="666750" y="2179417"/>
            <a:chExt cx="10639425" cy="3695700"/>
          </a:xfrm>
        </p:grpSpPr>
        <p:cxnSp>
          <p:nvCxnSpPr>
            <p:cNvPr id="17" name="Straight Connector 16" descr="row 1 explanation ">
              <a:extLst>
                <a:ext uri="{FF2B5EF4-FFF2-40B4-BE49-F238E27FC236}">
                  <a16:creationId xmlns:a16="http://schemas.microsoft.com/office/drawing/2014/main" id="{139133B4-AEC6-43D1-81EA-41E05788B931}"/>
                </a:ext>
              </a:extLst>
            </p:cNvPr>
            <p:cNvCxnSpPr>
              <a:cxnSpLocks/>
            </p:cNvCxnSpPr>
            <p:nvPr/>
          </p:nvCxnSpPr>
          <p:spPr>
            <a:xfrm>
              <a:off x="746322" y="4758788"/>
              <a:ext cx="93007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D12CE87-628C-CBF2-7DBC-3B5C490EA5B1}"/>
                </a:ext>
              </a:extLst>
            </p:cNvPr>
            <p:cNvGrpSpPr/>
            <p:nvPr/>
          </p:nvGrpSpPr>
          <p:grpSpPr>
            <a:xfrm>
              <a:off x="666750" y="2179417"/>
              <a:ext cx="10639425" cy="3695700"/>
              <a:chOff x="666750" y="2179417"/>
              <a:chExt cx="10639425" cy="3695700"/>
            </a:xfrm>
          </p:grpSpPr>
          <p:cxnSp>
            <p:nvCxnSpPr>
              <p:cNvPr id="9" name="Straight Connector 8" descr="row 2 explanation, missing cellular process">
                <a:extLst>
                  <a:ext uri="{FF2B5EF4-FFF2-40B4-BE49-F238E27FC236}">
                    <a16:creationId xmlns:a16="http://schemas.microsoft.com/office/drawing/2014/main" id="{43F69BAA-DB97-4B16-9F0A-00538A345EE9}"/>
                  </a:ext>
                </a:extLst>
              </p:cNvPr>
              <p:cNvCxnSpPr>
                <a:cxnSpLocks/>
              </p:cNvCxnSpPr>
              <p:nvPr/>
            </p:nvCxnSpPr>
            <p:spPr>
              <a:xfrm flipV="1">
                <a:off x="4239216" y="5116928"/>
                <a:ext cx="3977131" cy="18949"/>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row 3 explanation, missing cellular process">
                <a:extLst>
                  <a:ext uri="{FF2B5EF4-FFF2-40B4-BE49-F238E27FC236}">
                    <a16:creationId xmlns:a16="http://schemas.microsoft.com/office/drawing/2014/main" id="{6F73230D-CD4E-4CF1-BAF1-4C876487A30C}"/>
                  </a:ext>
                </a:extLst>
              </p:cNvPr>
              <p:cNvCxnSpPr>
                <a:cxnSpLocks/>
              </p:cNvCxnSpPr>
              <p:nvPr/>
            </p:nvCxnSpPr>
            <p:spPr>
              <a:xfrm>
                <a:off x="3997245" y="5865592"/>
                <a:ext cx="4308555"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3" name="Group 12" descr="Parts A and B correct. In Part C, contents correctly identified and changes in oxygen and carbon dioxide correct. However, the cellular processes are missing so the total score cannot be greater than a 3.">
                <a:extLst>
                  <a:ext uri="{FF2B5EF4-FFF2-40B4-BE49-F238E27FC236}">
                    <a16:creationId xmlns:a16="http://schemas.microsoft.com/office/drawing/2014/main" id="{AC9D17AB-222D-B03A-FC75-3EAABF1D3936}"/>
                  </a:ext>
                </a:extLst>
              </p:cNvPr>
              <p:cNvGrpSpPr/>
              <p:nvPr/>
            </p:nvGrpSpPr>
            <p:grpSpPr>
              <a:xfrm>
                <a:off x="666750" y="2179417"/>
                <a:ext cx="10639425" cy="3695700"/>
                <a:chOff x="666750" y="2179417"/>
                <a:chExt cx="10639425" cy="3695700"/>
              </a:xfrm>
            </p:grpSpPr>
            <p:cxnSp>
              <p:nvCxnSpPr>
                <p:cNvPr id="5" name="Straight Connector 4" descr="creditable">
                  <a:extLst>
                    <a:ext uri="{FF2B5EF4-FFF2-40B4-BE49-F238E27FC236}">
                      <a16:creationId xmlns:a16="http://schemas.microsoft.com/office/drawing/2014/main" id="{16B0716E-5740-478D-91B5-E8D6C4DB4425}"/>
                    </a:ext>
                  </a:extLst>
                </p:cNvPr>
                <p:cNvCxnSpPr>
                  <a:cxnSpLocks/>
                </p:cNvCxnSpPr>
                <p:nvPr/>
              </p:nvCxnSpPr>
              <p:spPr>
                <a:xfrm>
                  <a:off x="1418231" y="2179417"/>
                  <a:ext cx="2044503"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creditable">
                  <a:extLst>
                    <a:ext uri="{FF2B5EF4-FFF2-40B4-BE49-F238E27FC236}">
                      <a16:creationId xmlns:a16="http://schemas.microsoft.com/office/drawing/2014/main" id="{D615C6A0-8BCE-4EEE-87D4-93E1C60AA943}"/>
                    </a:ext>
                  </a:extLst>
                </p:cNvPr>
                <p:cNvCxnSpPr>
                  <a:cxnSpLocks/>
                </p:cNvCxnSpPr>
                <p:nvPr/>
              </p:nvCxnSpPr>
              <p:spPr>
                <a:xfrm>
                  <a:off x="6318447" y="3429000"/>
                  <a:ext cx="2444553"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423D023-F0EA-12BE-5830-CD2327F9D62C}"/>
                    </a:ext>
                  </a:extLst>
                </p:cNvPr>
                <p:cNvGrpSpPr/>
                <p:nvPr/>
              </p:nvGrpSpPr>
              <p:grpSpPr>
                <a:xfrm>
                  <a:off x="666750" y="4400548"/>
                  <a:ext cx="10639425" cy="1474569"/>
                  <a:chOff x="666750" y="4400548"/>
                  <a:chExt cx="10639425" cy="1474569"/>
                </a:xfrm>
              </p:grpSpPr>
              <p:cxnSp>
                <p:nvCxnSpPr>
                  <p:cNvPr id="7" name="Straight Connector 6" descr="row 3">
                    <a:extLst>
                      <a:ext uri="{FF2B5EF4-FFF2-40B4-BE49-F238E27FC236}">
                        <a16:creationId xmlns:a16="http://schemas.microsoft.com/office/drawing/2014/main" id="{3C4D4747-B4EF-4C89-A4E0-4E83AC795B9C}"/>
                      </a:ext>
                    </a:extLst>
                  </p:cNvPr>
                  <p:cNvCxnSpPr>
                    <a:cxnSpLocks/>
                  </p:cNvCxnSpPr>
                  <p:nvPr/>
                </p:nvCxnSpPr>
                <p:spPr>
                  <a:xfrm>
                    <a:off x="4375347" y="5494117"/>
                    <a:ext cx="346372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row 1 explanation ">
                    <a:extLst>
                      <a:ext uri="{FF2B5EF4-FFF2-40B4-BE49-F238E27FC236}">
                        <a16:creationId xmlns:a16="http://schemas.microsoft.com/office/drawing/2014/main" id="{73EF3AEB-6714-46B3-8398-6D6A6921AAD2}"/>
                      </a:ext>
                    </a:extLst>
                  </p:cNvPr>
                  <p:cNvCxnSpPr>
                    <a:cxnSpLocks/>
                  </p:cNvCxnSpPr>
                  <p:nvPr/>
                </p:nvCxnSpPr>
                <p:spPr>
                  <a:xfrm>
                    <a:off x="8518722" y="4400548"/>
                    <a:ext cx="2787453"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1 point for row 1">
                    <a:extLst>
                      <a:ext uri="{FF2B5EF4-FFF2-40B4-BE49-F238E27FC236}">
                        <a16:creationId xmlns:a16="http://schemas.microsoft.com/office/drawing/2014/main" id="{0D851DBF-F95D-4D33-8660-8E1C62516BBC}"/>
                      </a:ext>
                    </a:extLst>
                  </p:cNvPr>
                  <p:cNvCxnSpPr>
                    <a:cxnSpLocks/>
                  </p:cNvCxnSpPr>
                  <p:nvPr/>
                </p:nvCxnSpPr>
                <p:spPr>
                  <a:xfrm>
                    <a:off x="4813497" y="4400549"/>
                    <a:ext cx="1825428"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Group 2" descr="row 2 explanation, missing cellular process">
                    <a:extLst>
                      <a:ext uri="{FF2B5EF4-FFF2-40B4-BE49-F238E27FC236}">
                        <a16:creationId xmlns:a16="http://schemas.microsoft.com/office/drawing/2014/main" id="{4F70BAA0-34CC-7862-977E-98A00C3D1D6F}"/>
                      </a:ext>
                    </a:extLst>
                  </p:cNvPr>
                  <p:cNvGrpSpPr/>
                  <p:nvPr/>
                </p:nvGrpSpPr>
                <p:grpSpPr>
                  <a:xfrm>
                    <a:off x="1621332" y="4739738"/>
                    <a:ext cx="9399093" cy="396139"/>
                    <a:chOff x="1621332" y="4739738"/>
                    <a:chExt cx="9399093" cy="396139"/>
                  </a:xfrm>
                </p:grpSpPr>
                <p:cxnSp>
                  <p:nvCxnSpPr>
                    <p:cNvPr id="10" name="Straight Connector 9" descr="row 2">
                      <a:extLst>
                        <a:ext uri="{FF2B5EF4-FFF2-40B4-BE49-F238E27FC236}">
                          <a16:creationId xmlns:a16="http://schemas.microsoft.com/office/drawing/2014/main" id="{53D68FBF-7AF8-41F5-98B1-4950FCFAD143}"/>
                        </a:ext>
                      </a:extLst>
                    </p:cNvPr>
                    <p:cNvCxnSpPr>
                      <a:cxnSpLocks/>
                    </p:cNvCxnSpPr>
                    <p:nvPr/>
                  </p:nvCxnSpPr>
                  <p:spPr>
                    <a:xfrm>
                      <a:off x="6705600" y="4739738"/>
                      <a:ext cx="1510747"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descr="row 2 explanation, missing cellular process">
                      <a:extLst>
                        <a:ext uri="{FF2B5EF4-FFF2-40B4-BE49-F238E27FC236}">
                          <a16:creationId xmlns:a16="http://schemas.microsoft.com/office/drawing/2014/main" id="{7CAE738A-9AEF-4891-8677-43F2AEC6A7EB}"/>
                        </a:ext>
                      </a:extLst>
                    </p:cNvPr>
                    <p:cNvCxnSpPr>
                      <a:cxnSpLocks/>
                    </p:cNvCxnSpPr>
                    <p:nvPr/>
                  </p:nvCxnSpPr>
                  <p:spPr>
                    <a:xfrm>
                      <a:off x="10048875" y="4739738"/>
                      <a:ext cx="971550"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row 2 explanation, missing cellular process">
                      <a:extLst>
                        <a:ext uri="{FF2B5EF4-FFF2-40B4-BE49-F238E27FC236}">
                          <a16:creationId xmlns:a16="http://schemas.microsoft.com/office/drawing/2014/main" id="{624C21F3-4912-44E7-B975-4F04A2C09D22}"/>
                        </a:ext>
                      </a:extLst>
                    </p:cNvPr>
                    <p:cNvCxnSpPr>
                      <a:cxnSpLocks/>
                    </p:cNvCxnSpPr>
                    <p:nvPr/>
                  </p:nvCxnSpPr>
                  <p:spPr>
                    <a:xfrm>
                      <a:off x="1621332" y="5126402"/>
                      <a:ext cx="1398093" cy="9475"/>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descr="row 3 explanation, missing cellular process">
                    <a:extLst>
                      <a:ext uri="{FF2B5EF4-FFF2-40B4-BE49-F238E27FC236}">
                        <a16:creationId xmlns:a16="http://schemas.microsoft.com/office/drawing/2014/main" id="{833D5795-E58C-4846-B1FA-45C83CCFBF00}"/>
                      </a:ext>
                    </a:extLst>
                  </p:cNvPr>
                  <p:cNvCxnSpPr>
                    <a:cxnSpLocks/>
                  </p:cNvCxnSpPr>
                  <p:nvPr/>
                </p:nvCxnSpPr>
                <p:spPr>
                  <a:xfrm>
                    <a:off x="9648825" y="5490501"/>
                    <a:ext cx="1009650"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descr="row 3 explanation, missing cellular process">
                    <a:extLst>
                      <a:ext uri="{FF2B5EF4-FFF2-40B4-BE49-F238E27FC236}">
                        <a16:creationId xmlns:a16="http://schemas.microsoft.com/office/drawing/2014/main" id="{1C208620-331E-41E3-8C59-6905B7A58D7B}"/>
                      </a:ext>
                    </a:extLst>
                  </p:cNvPr>
                  <p:cNvCxnSpPr>
                    <a:cxnSpLocks/>
                  </p:cNvCxnSpPr>
                  <p:nvPr/>
                </p:nvCxnSpPr>
                <p:spPr>
                  <a:xfrm>
                    <a:off x="666750" y="5875117"/>
                    <a:ext cx="1076325"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1721109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15756" y="219057"/>
            <a:ext cx="11976243" cy="800851"/>
          </a:xfrm>
        </p:spPr>
        <p:txBody>
          <a:bodyPr>
            <a:normAutofit/>
          </a:bodyPr>
          <a:lstStyle/>
          <a:p>
            <a:r>
              <a:rPr lang="en-US" sz="4000" dirty="0"/>
              <a:t>Anchor: Score 2 </a:t>
            </a:r>
            <a:r>
              <a:rPr lang="en-US" sz="3200" dirty="0"/>
              <a:t>(page 23)</a:t>
            </a:r>
            <a:endParaRPr lang="en-US" sz="4000" dirty="0"/>
          </a:p>
        </p:txBody>
      </p:sp>
      <p:sp>
        <p:nvSpPr>
          <p:cNvPr id="4" name="Text Placeholder 2">
            <a:extLst>
              <a:ext uri="{FF2B5EF4-FFF2-40B4-BE49-F238E27FC236}">
                <a16:creationId xmlns:a16="http://schemas.microsoft.com/office/drawing/2014/main" id="{E0D6CD23-6BA7-4B93-96FE-BECF6288E3AA}"/>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cellular process performed only by the flowering plants that affects the concentrations of O2 and CO2 </a:t>
            </a:r>
            <a:r>
              <a:rPr lang="en-US" sz="2400" dirty="0">
                <a:solidFill>
                  <a:srgbClr val="333333"/>
                </a:solidFill>
                <a:latin typeface="Helvetica Neue"/>
              </a:rPr>
              <a:t>in the air is called photosynthesis</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cellular process performed by both the flowering plants and insects </a:t>
            </a:r>
            <a:r>
              <a:rPr lang="en-US" sz="2400" dirty="0">
                <a:solidFill>
                  <a:srgbClr val="333333"/>
                </a:solidFill>
                <a:latin typeface="Helvetica Neue"/>
              </a:rPr>
              <a:t>is called cellular respiration</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There were two plants and one insect in each flask. The data table shows that there is oxygen and carbon dioxide being produced.  The plants produce the oxygen and the insect produces carbon dioxide.  If there was one insect or no organisms in each then there would be little to none carbon dioxide and oxygen.</a:t>
            </a:r>
          </a:p>
        </p:txBody>
      </p:sp>
      <p:grpSp>
        <p:nvGrpSpPr>
          <p:cNvPr id="3" name="Group 2" descr="Part A correct, Part B correct, Part C incorrect">
            <a:extLst>
              <a:ext uri="{FF2B5EF4-FFF2-40B4-BE49-F238E27FC236}">
                <a16:creationId xmlns:a16="http://schemas.microsoft.com/office/drawing/2014/main" id="{68BE4302-370D-A678-8C24-ED1B5A5B6E28}"/>
              </a:ext>
            </a:extLst>
          </p:cNvPr>
          <p:cNvGrpSpPr/>
          <p:nvPr/>
        </p:nvGrpSpPr>
        <p:grpSpPr>
          <a:xfrm>
            <a:off x="696336" y="2198668"/>
            <a:ext cx="8695560" cy="2534693"/>
            <a:chOff x="696336" y="2198668"/>
            <a:chExt cx="8695560" cy="2534693"/>
          </a:xfrm>
        </p:grpSpPr>
        <p:cxnSp>
          <p:nvCxnSpPr>
            <p:cNvPr id="5" name="Straight Connector 4" descr="creditable">
              <a:extLst>
                <a:ext uri="{FF2B5EF4-FFF2-40B4-BE49-F238E27FC236}">
                  <a16:creationId xmlns:a16="http://schemas.microsoft.com/office/drawing/2014/main" id="{FBCDC608-3442-4D55-9CD1-69B608B6BAD0}"/>
                </a:ext>
              </a:extLst>
            </p:cNvPr>
            <p:cNvCxnSpPr>
              <a:cxnSpLocks/>
            </p:cNvCxnSpPr>
            <p:nvPr/>
          </p:nvCxnSpPr>
          <p:spPr>
            <a:xfrm>
              <a:off x="7347393" y="2198668"/>
              <a:ext cx="2044503"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creditable">
              <a:extLst>
                <a:ext uri="{FF2B5EF4-FFF2-40B4-BE49-F238E27FC236}">
                  <a16:creationId xmlns:a16="http://schemas.microsoft.com/office/drawing/2014/main" id="{4C633826-E20E-45DA-833D-B76CD4D67162}"/>
                </a:ext>
              </a:extLst>
            </p:cNvPr>
            <p:cNvCxnSpPr>
              <a:cxnSpLocks/>
            </p:cNvCxnSpPr>
            <p:nvPr/>
          </p:nvCxnSpPr>
          <p:spPr>
            <a:xfrm>
              <a:off x="696336" y="3429000"/>
              <a:ext cx="2489626"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incorrect">
              <a:extLst>
                <a:ext uri="{FF2B5EF4-FFF2-40B4-BE49-F238E27FC236}">
                  <a16:creationId xmlns:a16="http://schemas.microsoft.com/office/drawing/2014/main" id="{D2068831-C1AD-4B47-84E3-F3E0A775D381}"/>
                </a:ext>
              </a:extLst>
            </p:cNvPr>
            <p:cNvCxnSpPr>
              <a:cxnSpLocks/>
            </p:cNvCxnSpPr>
            <p:nvPr/>
          </p:nvCxnSpPr>
          <p:spPr>
            <a:xfrm>
              <a:off x="696336" y="4733361"/>
              <a:ext cx="691724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8888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36306" y="219057"/>
            <a:ext cx="11753636" cy="800851"/>
          </a:xfrm>
        </p:spPr>
        <p:txBody>
          <a:bodyPr>
            <a:normAutofit/>
          </a:bodyPr>
          <a:lstStyle/>
          <a:p>
            <a:r>
              <a:rPr lang="en-US" sz="4000" dirty="0"/>
              <a:t>Anchor: Score 1 </a:t>
            </a:r>
            <a:r>
              <a:rPr lang="en-US" sz="3200" dirty="0"/>
              <a:t>(page 24)</a:t>
            </a:r>
            <a:endParaRPr lang="en-US" sz="4000" dirty="0"/>
          </a:p>
        </p:txBody>
      </p:sp>
      <p:sp>
        <p:nvSpPr>
          <p:cNvPr id="4" name="Text Placeholder 2">
            <a:extLst>
              <a:ext uri="{FF2B5EF4-FFF2-40B4-BE49-F238E27FC236}">
                <a16:creationId xmlns:a16="http://schemas.microsoft.com/office/drawing/2014/main" id="{2C5DEAD9-E6A6-4F51-8F06-87B13EEB082E}"/>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cellular process performed would be </a:t>
            </a:r>
            <a:r>
              <a:rPr lang="en-US" sz="2400" dirty="0">
                <a:solidFill>
                  <a:srgbClr val="333333"/>
                </a:solidFill>
                <a:latin typeface="Helvetica Neue"/>
              </a:rPr>
              <a:t>photosynthesis</a:t>
            </a:r>
            <a:endParaRPr lang="en-US" sz="2400" i="0" dirty="0">
              <a:solidFill>
                <a:srgbClr val="333333"/>
              </a:solidFill>
              <a:effectLst/>
              <a:latin typeface="Helvetica Neue"/>
            </a:endParaRP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cellular process performed would also be </a:t>
            </a:r>
            <a:r>
              <a:rPr lang="en-US" sz="2400" dirty="0">
                <a:solidFill>
                  <a:srgbClr val="333333"/>
                </a:solidFill>
                <a:latin typeface="Helvetica Neue"/>
              </a:rPr>
              <a:t>photosynthesis</a:t>
            </a:r>
            <a:endParaRPr lang="en-US" sz="2400" i="0" dirty="0">
              <a:solidFill>
                <a:srgbClr val="333333"/>
              </a:solidFill>
              <a:effectLst/>
              <a:latin typeface="Helvetica Neue"/>
            </a:endParaRP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Row one = one insect because the final concentration is not the highest</a:t>
            </a:r>
          </a:p>
          <a:p>
            <a:pPr algn="l">
              <a:lnSpc>
                <a:spcPct val="100000"/>
              </a:lnSpc>
              <a:spcBef>
                <a:spcPts val="600"/>
              </a:spcBef>
            </a:pPr>
            <a:r>
              <a:rPr lang="en-US" sz="2400" dirty="0">
                <a:latin typeface="Helvetica Neue"/>
              </a:rPr>
              <a:t>Row two = two plants and one insect because the final concentration is the highest on the chart</a:t>
            </a:r>
          </a:p>
          <a:p>
            <a:pPr algn="l">
              <a:lnSpc>
                <a:spcPct val="100000"/>
              </a:lnSpc>
              <a:spcBef>
                <a:spcPts val="600"/>
              </a:spcBef>
            </a:pPr>
            <a:r>
              <a:rPr lang="en-US" sz="2400" dirty="0">
                <a:latin typeface="Helvetica Neue"/>
              </a:rPr>
              <a:t>Row three = no organisms because it has the lowest final concentration</a:t>
            </a:r>
          </a:p>
        </p:txBody>
      </p:sp>
      <p:grpSp>
        <p:nvGrpSpPr>
          <p:cNvPr id="6" name="Group 5" descr="Part A correct. Other parts incorrect. ">
            <a:extLst>
              <a:ext uri="{FF2B5EF4-FFF2-40B4-BE49-F238E27FC236}">
                <a16:creationId xmlns:a16="http://schemas.microsoft.com/office/drawing/2014/main" id="{8DDF6780-5DE2-6415-4D3F-F2F2B0C2BB02}"/>
              </a:ext>
            </a:extLst>
          </p:cNvPr>
          <p:cNvGrpSpPr/>
          <p:nvPr/>
        </p:nvGrpSpPr>
        <p:grpSpPr>
          <a:xfrm>
            <a:off x="2215525" y="1813657"/>
            <a:ext cx="6764846" cy="3081730"/>
            <a:chOff x="2215525" y="1813657"/>
            <a:chExt cx="6764846" cy="3081730"/>
          </a:xfrm>
        </p:grpSpPr>
        <p:cxnSp>
          <p:nvCxnSpPr>
            <p:cNvPr id="5" name="Straight Connector 4" descr="incorrect">
              <a:extLst>
                <a:ext uri="{FF2B5EF4-FFF2-40B4-BE49-F238E27FC236}">
                  <a16:creationId xmlns:a16="http://schemas.microsoft.com/office/drawing/2014/main" id="{D081728E-AE53-44FD-B615-9CBE7EF8F926}"/>
                </a:ext>
              </a:extLst>
            </p:cNvPr>
            <p:cNvCxnSpPr>
              <a:cxnSpLocks/>
            </p:cNvCxnSpPr>
            <p:nvPr/>
          </p:nvCxnSpPr>
          <p:spPr>
            <a:xfrm>
              <a:off x="6914257" y="2712057"/>
              <a:ext cx="2066114"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creditable">
              <a:extLst>
                <a:ext uri="{FF2B5EF4-FFF2-40B4-BE49-F238E27FC236}">
                  <a16:creationId xmlns:a16="http://schemas.microsoft.com/office/drawing/2014/main" id="{3EA471D8-63B7-4DBB-8E85-64D809FA400E}"/>
                </a:ext>
              </a:extLst>
            </p:cNvPr>
            <p:cNvCxnSpPr>
              <a:cxnSpLocks/>
            </p:cNvCxnSpPr>
            <p:nvPr/>
          </p:nvCxnSpPr>
          <p:spPr>
            <a:xfrm>
              <a:off x="6298240" y="1813657"/>
              <a:ext cx="2044503" cy="1"/>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Group 2" descr="incorrect">
              <a:extLst>
                <a:ext uri="{FF2B5EF4-FFF2-40B4-BE49-F238E27FC236}">
                  <a16:creationId xmlns:a16="http://schemas.microsoft.com/office/drawing/2014/main" id="{8568490D-5703-1866-DCE4-640EDC10917F}"/>
                </a:ext>
              </a:extLst>
            </p:cNvPr>
            <p:cNvGrpSpPr/>
            <p:nvPr/>
          </p:nvGrpSpPr>
          <p:grpSpPr>
            <a:xfrm>
              <a:off x="2215525" y="3644103"/>
              <a:ext cx="3405629" cy="1251284"/>
              <a:chOff x="2215525" y="3644103"/>
              <a:chExt cx="3405629" cy="1251284"/>
            </a:xfrm>
          </p:grpSpPr>
          <p:cxnSp>
            <p:nvCxnSpPr>
              <p:cNvPr id="8" name="Straight Connector 7" descr="incorrect">
                <a:extLst>
                  <a:ext uri="{FF2B5EF4-FFF2-40B4-BE49-F238E27FC236}">
                    <a16:creationId xmlns:a16="http://schemas.microsoft.com/office/drawing/2014/main" id="{EDBA6FEB-CD92-4E95-A637-7448F237EA23}"/>
                  </a:ext>
                </a:extLst>
              </p:cNvPr>
              <p:cNvCxnSpPr>
                <a:cxnSpLocks/>
              </p:cNvCxnSpPr>
              <p:nvPr/>
            </p:nvCxnSpPr>
            <p:spPr>
              <a:xfrm>
                <a:off x="2215525" y="3644103"/>
                <a:ext cx="14517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ncorrect">
                <a:extLst>
                  <a:ext uri="{FF2B5EF4-FFF2-40B4-BE49-F238E27FC236}">
                    <a16:creationId xmlns:a16="http://schemas.microsoft.com/office/drawing/2014/main" id="{1E9B1CC0-E669-4C39-9D30-58B61E540442}"/>
                  </a:ext>
                </a:extLst>
              </p:cNvPr>
              <p:cNvCxnSpPr>
                <a:cxnSpLocks/>
              </p:cNvCxnSpPr>
              <p:nvPr/>
            </p:nvCxnSpPr>
            <p:spPr>
              <a:xfrm>
                <a:off x="2215525" y="4096491"/>
                <a:ext cx="340562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incorrect">
                <a:extLst>
                  <a:ext uri="{FF2B5EF4-FFF2-40B4-BE49-F238E27FC236}">
                    <a16:creationId xmlns:a16="http://schemas.microsoft.com/office/drawing/2014/main" id="{0B95D78A-504C-4C36-B03F-E77503A0E857}"/>
                  </a:ext>
                </a:extLst>
              </p:cNvPr>
              <p:cNvCxnSpPr>
                <a:cxnSpLocks/>
              </p:cNvCxnSpPr>
              <p:nvPr/>
            </p:nvCxnSpPr>
            <p:spPr>
              <a:xfrm>
                <a:off x="2398404" y="4895387"/>
                <a:ext cx="188483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98584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46580" y="219057"/>
            <a:ext cx="11691991" cy="800851"/>
          </a:xfrm>
        </p:spPr>
        <p:txBody>
          <a:bodyPr>
            <a:normAutofit/>
          </a:bodyPr>
          <a:lstStyle/>
          <a:p>
            <a:r>
              <a:rPr lang="en-US" sz="4000" dirty="0"/>
              <a:t>Anchor: Score 0 </a:t>
            </a:r>
            <a:r>
              <a:rPr lang="en-US" sz="3200" dirty="0"/>
              <a:t>(page 25)</a:t>
            </a:r>
            <a:endParaRPr lang="en-US" sz="4000" dirty="0"/>
          </a:p>
        </p:txBody>
      </p:sp>
      <p:sp>
        <p:nvSpPr>
          <p:cNvPr id="4" name="Text Placeholder 2">
            <a:extLst>
              <a:ext uri="{FF2B5EF4-FFF2-40B4-BE49-F238E27FC236}">
                <a16:creationId xmlns:a16="http://schemas.microsoft.com/office/drawing/2014/main" id="{480E69A0-F3BC-4999-BA48-E2C4B198F2D0}"/>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cellular respiration</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0"/>
              </a:spcBef>
            </a:pPr>
            <a:r>
              <a:rPr lang="en-US" sz="2400" dirty="0">
                <a:solidFill>
                  <a:srgbClr val="333333"/>
                </a:solidFill>
                <a:latin typeface="Helvetica Neue"/>
              </a:rPr>
              <a:t>photosynthesis</a:t>
            </a:r>
            <a:endParaRPr lang="en-US" sz="2400" i="0" dirty="0">
              <a:solidFill>
                <a:srgbClr val="333333"/>
              </a:solidFill>
              <a:effectLst/>
              <a:latin typeface="Helvetica Neue"/>
            </a:endParaRP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Row one - one insect</a:t>
            </a:r>
          </a:p>
          <a:p>
            <a:pPr algn="l">
              <a:lnSpc>
                <a:spcPct val="100000"/>
              </a:lnSpc>
              <a:spcBef>
                <a:spcPts val="600"/>
              </a:spcBef>
            </a:pPr>
            <a:r>
              <a:rPr lang="en-US" sz="2400" dirty="0">
                <a:latin typeface="Helvetica Neue"/>
              </a:rPr>
              <a:t>Row two - two plants and one insect</a:t>
            </a:r>
          </a:p>
          <a:p>
            <a:pPr algn="l">
              <a:lnSpc>
                <a:spcPct val="100000"/>
              </a:lnSpc>
              <a:spcBef>
                <a:spcPts val="600"/>
              </a:spcBef>
            </a:pPr>
            <a:r>
              <a:rPr lang="en-US" sz="2400" dirty="0">
                <a:latin typeface="Helvetica Neue"/>
              </a:rPr>
              <a:t>Row three - no organisms</a:t>
            </a:r>
          </a:p>
        </p:txBody>
      </p:sp>
      <p:grpSp>
        <p:nvGrpSpPr>
          <p:cNvPr id="6" name="Group 5" descr="All parts incorrect.">
            <a:extLst>
              <a:ext uri="{FF2B5EF4-FFF2-40B4-BE49-F238E27FC236}">
                <a16:creationId xmlns:a16="http://schemas.microsoft.com/office/drawing/2014/main" id="{31188AA2-F781-E90A-9F79-6FCF5FBAA38C}"/>
              </a:ext>
            </a:extLst>
          </p:cNvPr>
          <p:cNvGrpSpPr/>
          <p:nvPr/>
        </p:nvGrpSpPr>
        <p:grpSpPr>
          <a:xfrm>
            <a:off x="715587" y="1826532"/>
            <a:ext cx="4828565" cy="2719137"/>
            <a:chOff x="715587" y="1826532"/>
            <a:chExt cx="4828565" cy="2719137"/>
          </a:xfrm>
        </p:grpSpPr>
        <p:cxnSp>
          <p:nvCxnSpPr>
            <p:cNvPr id="5" name="Straight Connector 4" descr="incorrect">
              <a:extLst>
                <a:ext uri="{FF2B5EF4-FFF2-40B4-BE49-F238E27FC236}">
                  <a16:creationId xmlns:a16="http://schemas.microsoft.com/office/drawing/2014/main" id="{499C3A68-7E4C-47BE-8889-2CD3AAA37CAC}"/>
                </a:ext>
              </a:extLst>
            </p:cNvPr>
            <p:cNvCxnSpPr>
              <a:cxnSpLocks/>
            </p:cNvCxnSpPr>
            <p:nvPr/>
          </p:nvCxnSpPr>
          <p:spPr>
            <a:xfrm>
              <a:off x="715587" y="1826532"/>
              <a:ext cx="245112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incorrect">
              <a:extLst>
                <a:ext uri="{FF2B5EF4-FFF2-40B4-BE49-F238E27FC236}">
                  <a16:creationId xmlns:a16="http://schemas.microsoft.com/office/drawing/2014/main" id="{FF78B8E4-B29D-449C-B871-F5C78E0B5436}"/>
                </a:ext>
              </a:extLst>
            </p:cNvPr>
            <p:cNvCxnSpPr>
              <a:cxnSpLocks/>
            </p:cNvCxnSpPr>
            <p:nvPr/>
          </p:nvCxnSpPr>
          <p:spPr>
            <a:xfrm>
              <a:off x="715587" y="2729703"/>
              <a:ext cx="2008362"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descr="incorrect">
              <a:extLst>
                <a:ext uri="{FF2B5EF4-FFF2-40B4-BE49-F238E27FC236}">
                  <a16:creationId xmlns:a16="http://schemas.microsoft.com/office/drawing/2014/main" id="{2F11CB0C-A370-8E6F-5B2D-A83FAF1456C5}"/>
                </a:ext>
              </a:extLst>
            </p:cNvPr>
            <p:cNvGrpSpPr/>
            <p:nvPr/>
          </p:nvGrpSpPr>
          <p:grpSpPr>
            <a:xfrm>
              <a:off x="2148147" y="3634478"/>
              <a:ext cx="3396005" cy="911191"/>
              <a:chOff x="2148147" y="3634478"/>
              <a:chExt cx="3396005" cy="911191"/>
            </a:xfrm>
          </p:grpSpPr>
          <p:cxnSp>
            <p:nvCxnSpPr>
              <p:cNvPr id="9" name="Straight Connector 8" descr="incorrect">
                <a:extLst>
                  <a:ext uri="{FF2B5EF4-FFF2-40B4-BE49-F238E27FC236}">
                    <a16:creationId xmlns:a16="http://schemas.microsoft.com/office/drawing/2014/main" id="{A3C91058-1389-4154-B4CA-15C36B206033}"/>
                  </a:ext>
                </a:extLst>
              </p:cNvPr>
              <p:cNvCxnSpPr>
                <a:cxnSpLocks/>
              </p:cNvCxnSpPr>
              <p:nvPr/>
            </p:nvCxnSpPr>
            <p:spPr>
              <a:xfrm>
                <a:off x="2148147" y="3634478"/>
                <a:ext cx="147576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ncorrect">
                <a:extLst>
                  <a:ext uri="{FF2B5EF4-FFF2-40B4-BE49-F238E27FC236}">
                    <a16:creationId xmlns:a16="http://schemas.microsoft.com/office/drawing/2014/main" id="{309F5F5F-172B-4088-B181-8E5C4F6C16CC}"/>
                  </a:ext>
                </a:extLst>
              </p:cNvPr>
              <p:cNvCxnSpPr>
                <a:cxnSpLocks/>
              </p:cNvCxnSpPr>
              <p:nvPr/>
            </p:nvCxnSpPr>
            <p:spPr>
              <a:xfrm>
                <a:off x="2148147" y="4094886"/>
                <a:ext cx="339600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incorrect">
                <a:extLst>
                  <a:ext uri="{FF2B5EF4-FFF2-40B4-BE49-F238E27FC236}">
                    <a16:creationId xmlns:a16="http://schemas.microsoft.com/office/drawing/2014/main" id="{801B7F6E-B07F-40B9-84C7-34C03CF5B1E5}"/>
                  </a:ext>
                </a:extLst>
              </p:cNvPr>
              <p:cNvCxnSpPr>
                <a:cxnSpLocks/>
              </p:cNvCxnSpPr>
              <p:nvPr/>
            </p:nvCxnSpPr>
            <p:spPr>
              <a:xfrm>
                <a:off x="2327818" y="4545669"/>
                <a:ext cx="1859171"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244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163973"/>
            <a:ext cx="10990385" cy="800851"/>
          </a:xfrm>
        </p:spPr>
        <p:txBody>
          <a:bodyPr>
            <a:normAutofit/>
          </a:bodyPr>
          <a:lstStyle/>
          <a:p>
            <a:r>
              <a:rPr lang="en-US" sz="4400" dirty="0"/>
              <a:t>Individual Scoring of Student Responses</a:t>
            </a:r>
            <a:endParaRPr lang="en-US" sz="4400" dirty="0">
              <a:solidFill>
                <a:srgbClr val="FF0000"/>
              </a:solidFil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791203"/>
            <a:ext cx="10990385" cy="3275594"/>
          </a:xfrm>
        </p:spPr>
        <p:txBody>
          <a:bodyPr vert="horz" lIns="91440" tIns="45720" rIns="91440" bIns="45720" rtlCol="0" anchor="t">
            <a:normAutofit lnSpcReduction="10000"/>
          </a:bodyPr>
          <a:lstStyle/>
          <a:p>
            <a:pPr marL="457200" indent="-457200">
              <a:spcBef>
                <a:spcPts val="600"/>
              </a:spcBef>
              <a:spcAft>
                <a:spcPts val="600"/>
              </a:spcAft>
              <a:buFont typeface="Arial" panose="020B0604020202020204" pitchFamily="34" charset="0"/>
              <a:buChar char="•"/>
            </a:pPr>
            <a:r>
              <a:rPr lang="en-US" altLang="en-US" sz="3000" dirty="0">
                <a:latin typeface="Arial"/>
                <a:cs typeface="Arial"/>
              </a:rPr>
              <a:t>Use scoring notes and anchor papers to score the student responses in the pack emailed to you. We are also putting a link in the chat.</a:t>
            </a:r>
            <a:endParaRPr lang="en-US" altLang="en-US" sz="3000" dirty="0"/>
          </a:p>
          <a:p>
            <a:pPr marL="457200" indent="-457200">
              <a:spcBef>
                <a:spcPts val="600"/>
              </a:spcBef>
              <a:spcAft>
                <a:spcPts val="600"/>
              </a:spcAft>
              <a:buFont typeface="Arial" panose="020B0604020202020204" pitchFamily="34" charset="0"/>
              <a:buChar char="•"/>
            </a:pPr>
            <a:r>
              <a:rPr lang="en-US" altLang="en-US" sz="3000" dirty="0">
                <a:latin typeface="Arial"/>
                <a:cs typeface="Arial"/>
              </a:rPr>
              <a:t>Responses are from actual students but were retyped to be able to more easily see the responses</a:t>
            </a:r>
          </a:p>
          <a:p>
            <a:pPr marL="457200" indent="-457200">
              <a:spcBef>
                <a:spcPts val="600"/>
              </a:spcBef>
              <a:spcAft>
                <a:spcPts val="600"/>
              </a:spcAft>
              <a:buFont typeface="Arial" panose="020B0604020202020204" pitchFamily="34" charset="0"/>
              <a:buChar char="•"/>
            </a:pPr>
            <a:r>
              <a:rPr lang="en-US" altLang="en-US" sz="3000" dirty="0">
                <a:latin typeface="Arial"/>
                <a:cs typeface="Arial"/>
              </a:rPr>
              <a:t>Enter the scores you give each response into the poll.</a:t>
            </a:r>
          </a:p>
          <a:p>
            <a:pPr marL="457200" indent="-457200">
              <a:lnSpc>
                <a:spcPct val="90000"/>
              </a:lnSpc>
              <a:spcBef>
                <a:spcPts val="600"/>
              </a:spcBef>
              <a:spcAft>
                <a:spcPts val="600"/>
              </a:spcAft>
              <a:buFont typeface="Arial" panose="020B0604020202020204" pitchFamily="34" charset="0"/>
              <a:buChar char="•"/>
            </a:pPr>
            <a:r>
              <a:rPr lang="en-US" altLang="en-US" sz="3000" dirty="0">
                <a:latin typeface="Arial"/>
                <a:cs typeface="Arial"/>
              </a:rPr>
              <a:t>We will discuss the scores as a group.</a:t>
            </a:r>
            <a:endParaRPr lang="en-US" sz="3000" dirty="0">
              <a:latin typeface="Arial"/>
              <a:cs typeface="Arial"/>
            </a:endParaRPr>
          </a:p>
        </p:txBody>
      </p:sp>
    </p:spTree>
    <p:extLst>
      <p:ext uri="{BB962C8B-B14F-4D97-AF65-F5344CB8AC3E}">
        <p14:creationId xmlns:p14="http://schemas.microsoft.com/office/powerpoint/2010/main" val="277724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A </a:t>
            </a:r>
            <a:r>
              <a:rPr lang="en-US" sz="3200" dirty="0">
                <a:latin typeface="Arial"/>
                <a:cs typeface="Arial"/>
              </a:rPr>
              <a:t>(p</a:t>
            </a:r>
            <a:r>
              <a:rPr lang="en-US" sz="3200" dirty="0"/>
              <a:t>age 27)</a:t>
            </a:r>
            <a:endParaRPr lang="en-US" sz="4000" dirty="0">
              <a:latin typeface="Arial"/>
              <a:cs typeface="Arial"/>
            </a:endParaRPr>
          </a:p>
        </p:txBody>
      </p:sp>
      <p:sp>
        <p:nvSpPr>
          <p:cNvPr id="3" name="Text Placeholder 2">
            <a:extLst>
              <a:ext uri="{FF2B5EF4-FFF2-40B4-BE49-F238E27FC236}">
                <a16:creationId xmlns:a16="http://schemas.microsoft.com/office/drawing/2014/main" id="{62B07240-4A5E-4D90-89BF-4CE8C4B1C718}"/>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cellular process performed only be the flowering plants that affects the </a:t>
            </a:r>
            <a:r>
              <a:rPr lang="en-US" sz="2400" dirty="0">
                <a:solidFill>
                  <a:srgbClr val="333333"/>
                </a:solidFill>
                <a:latin typeface="Helvetica Neue"/>
              </a:rPr>
              <a:t>concentrations </a:t>
            </a:r>
            <a:r>
              <a:rPr lang="en-US" sz="2400" i="0" dirty="0">
                <a:solidFill>
                  <a:srgbClr val="333333"/>
                </a:solidFill>
                <a:effectLst/>
                <a:latin typeface="Helvetica Neue"/>
              </a:rPr>
              <a:t>of O2 and CO2 </a:t>
            </a:r>
            <a:r>
              <a:rPr lang="en-US" sz="2400" dirty="0">
                <a:solidFill>
                  <a:srgbClr val="333333"/>
                </a:solidFill>
                <a:latin typeface="Helvetica Neue"/>
              </a:rPr>
              <a:t>in the air is photosynthesis</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cellular process performed by both the flowering plants and the insects that affects the concentrations of O2 and CO2 </a:t>
            </a:r>
            <a:r>
              <a:rPr lang="en-US" sz="2400" dirty="0">
                <a:solidFill>
                  <a:srgbClr val="333333"/>
                </a:solidFill>
                <a:latin typeface="Helvetica Neue"/>
              </a:rPr>
              <a:t>in the air would be cellular respiration</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Row one - no organisms,</a:t>
            </a:r>
          </a:p>
          <a:p>
            <a:pPr algn="l">
              <a:lnSpc>
                <a:spcPct val="100000"/>
              </a:lnSpc>
              <a:spcBef>
                <a:spcPts val="600"/>
              </a:spcBef>
            </a:pPr>
            <a:r>
              <a:rPr lang="en-US" sz="2400" dirty="0">
                <a:latin typeface="Helvetica Neue"/>
              </a:rPr>
              <a:t>Row two - one insect,</a:t>
            </a:r>
          </a:p>
          <a:p>
            <a:pPr algn="l">
              <a:lnSpc>
                <a:spcPct val="100000"/>
              </a:lnSpc>
              <a:spcBef>
                <a:spcPts val="600"/>
              </a:spcBef>
            </a:pPr>
            <a:r>
              <a:rPr lang="en-US" sz="2400" dirty="0">
                <a:latin typeface="Helvetica Neue"/>
              </a:rPr>
              <a:t>Row three - two plants and one insect.</a:t>
            </a:r>
          </a:p>
        </p:txBody>
      </p:sp>
    </p:spTree>
    <p:extLst>
      <p:ext uri="{BB962C8B-B14F-4D97-AF65-F5344CB8AC3E}">
        <p14:creationId xmlns:p14="http://schemas.microsoft.com/office/powerpoint/2010/main" val="1548733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B </a:t>
            </a:r>
            <a:r>
              <a:rPr lang="en-US" sz="3200" dirty="0"/>
              <a:t>(page 28)</a:t>
            </a:r>
            <a:endParaRPr lang="en-US" sz="4000" dirty="0">
              <a:latin typeface="Arial"/>
              <a:cs typeface="Arial"/>
            </a:endParaRPr>
          </a:p>
        </p:txBody>
      </p:sp>
      <p:sp>
        <p:nvSpPr>
          <p:cNvPr id="3" name="Text Placeholder 2">
            <a:extLst>
              <a:ext uri="{FF2B5EF4-FFF2-40B4-BE49-F238E27FC236}">
                <a16:creationId xmlns:a16="http://schemas.microsoft.com/office/drawing/2014/main" id="{F70D9145-FC2C-4C83-98C9-851D9398DEB8}"/>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dirty="0">
                <a:solidFill>
                  <a:srgbClr val="333333"/>
                </a:solidFill>
                <a:latin typeface="Helvetica Neue"/>
              </a:rPr>
              <a:t>Photosynthesis is the cellular </a:t>
            </a:r>
            <a:r>
              <a:rPr lang="en-US" sz="2400" i="0" dirty="0">
                <a:solidFill>
                  <a:srgbClr val="333333"/>
                </a:solidFill>
                <a:effectLst/>
                <a:latin typeface="Helvetica Neue"/>
              </a:rPr>
              <a:t>process performed only by flowering plants that affects the concentrations of O2 and CO2 </a:t>
            </a:r>
            <a:r>
              <a:rPr lang="en-US" sz="2400" dirty="0">
                <a:solidFill>
                  <a:srgbClr val="333333"/>
                </a:solidFill>
                <a:latin typeface="Helvetica Neue"/>
              </a:rPr>
              <a:t>in the air</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nSpc>
                <a:spcPct val="100000"/>
              </a:lnSpc>
              <a:spcBef>
                <a:spcPts val="0"/>
              </a:spcBef>
            </a:pPr>
            <a:r>
              <a:rPr lang="en-US" sz="2400" dirty="0">
                <a:solidFill>
                  <a:srgbClr val="333333"/>
                </a:solidFill>
                <a:latin typeface="Helvetica Neue"/>
              </a:rPr>
              <a:t>Cellular respiration is </a:t>
            </a:r>
            <a:r>
              <a:rPr lang="en-US" sz="2400" i="0" dirty="0">
                <a:solidFill>
                  <a:srgbClr val="333333"/>
                </a:solidFill>
                <a:effectLst/>
                <a:latin typeface="Helvetica Neue"/>
              </a:rPr>
              <a:t>performed by both the flowering plants and the insects that affects the concentrations of O2 and CO2 </a:t>
            </a:r>
            <a:r>
              <a:rPr lang="en-US" sz="2400" dirty="0">
                <a:solidFill>
                  <a:srgbClr val="333333"/>
                </a:solidFill>
                <a:latin typeface="Helvetica Neue"/>
              </a:rPr>
              <a:t>in the air</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In row 1, there are no organisms in the flask because there is no effect to the amount of oxygen in the flask, and CO2 only went up by 2 ppm. In row 2, there is one insect because oxygen levels reduced and CO2 level drastically increased. In row 3, there are two plants and an insect because oxygen levels rose and CO2 levels dropped due to photosynthesis from the plants.</a:t>
            </a:r>
          </a:p>
        </p:txBody>
      </p:sp>
    </p:spTree>
    <p:extLst>
      <p:ext uri="{BB962C8B-B14F-4D97-AF65-F5344CB8AC3E}">
        <p14:creationId xmlns:p14="http://schemas.microsoft.com/office/powerpoint/2010/main" val="1642655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C </a:t>
            </a:r>
            <a:r>
              <a:rPr lang="en-US" sz="3200" dirty="0"/>
              <a:t>(page 29)</a:t>
            </a:r>
            <a:endParaRPr lang="en-US" sz="4000" dirty="0">
              <a:latin typeface="Arial"/>
              <a:cs typeface="Arial"/>
            </a:endParaRPr>
          </a:p>
        </p:txBody>
      </p:sp>
      <p:sp>
        <p:nvSpPr>
          <p:cNvPr id="6" name="Text Placeholder 2">
            <a:extLst>
              <a:ext uri="{FF2B5EF4-FFF2-40B4-BE49-F238E27FC236}">
                <a16:creationId xmlns:a16="http://schemas.microsoft.com/office/drawing/2014/main" id="{A0C6055E-8F18-46F2-9D24-20CA36FCE2A8}"/>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cellular process performed only by the flowering plants that affects the concentrations of O2 and CO2 </a:t>
            </a:r>
            <a:r>
              <a:rPr lang="en-US" sz="2400" dirty="0">
                <a:solidFill>
                  <a:srgbClr val="333333"/>
                </a:solidFill>
                <a:latin typeface="Helvetica Neue"/>
              </a:rPr>
              <a:t>in the air is photosynthesis</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The cellular process performed by both the flowering plants and the insects that affects the concentrations of O2 and CO2 </a:t>
            </a:r>
            <a:r>
              <a:rPr lang="en-US" sz="2400" dirty="0">
                <a:solidFill>
                  <a:srgbClr val="333333"/>
                </a:solidFill>
                <a:latin typeface="Helvetica Neue"/>
              </a:rPr>
              <a:t>in the air</a:t>
            </a:r>
            <a:r>
              <a:rPr lang="en-US" sz="2400" i="0" dirty="0">
                <a:solidFill>
                  <a:srgbClr val="333333"/>
                </a:solidFill>
                <a:effectLst/>
                <a:latin typeface="Helvetica Neue"/>
              </a:rPr>
              <a:t> </a:t>
            </a:r>
            <a:r>
              <a:rPr lang="en-US" sz="2400" dirty="0">
                <a:solidFill>
                  <a:srgbClr val="333333"/>
                </a:solidFill>
                <a:latin typeface="Helvetica Neue"/>
              </a:rPr>
              <a:t>is cellular respiration</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In row 1 there is no organisms. I know that because it is showing no oxygen, but organisms need oxygen to survive. In row 2 there is only an insect. I know that because there is a drop in oxygen meaning some of it was used. And finally in row 3 is the insect and the two plants. I know that because the CO2 is less and that is what the plant uses.</a:t>
            </a:r>
          </a:p>
        </p:txBody>
      </p:sp>
    </p:spTree>
    <p:extLst>
      <p:ext uri="{BB962C8B-B14F-4D97-AF65-F5344CB8AC3E}">
        <p14:creationId xmlns:p14="http://schemas.microsoft.com/office/powerpoint/2010/main" val="153791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a:t>Constructed-Response (CR) Questions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0" y="1266092"/>
            <a:ext cx="10990385" cy="5010882"/>
          </a:xfrm>
        </p:spPr>
        <p:txBody>
          <a:bodyPr vert="horz" lIns="91440" tIns="45720" rIns="91440" bIns="45720" rtlCol="0" anchor="t">
            <a:noAutofit/>
          </a:bodyPr>
          <a:lstStyle/>
          <a:p>
            <a:pPr marL="457200" indent="-457200">
              <a:spcBef>
                <a:spcPts val="600"/>
              </a:spcBef>
              <a:spcAft>
                <a:spcPts val="600"/>
              </a:spcAft>
              <a:buFont typeface="Arial" panose="020B0604020202020204" pitchFamily="34" charset="0"/>
              <a:buChar char="•"/>
            </a:pPr>
            <a:r>
              <a:rPr lang="en-US" altLang="en-US" sz="3000" dirty="0"/>
              <a:t>Students write a response to a multi-part question</a:t>
            </a:r>
            <a:endParaRPr lang="en-US" sz="3000" dirty="0"/>
          </a:p>
          <a:p>
            <a:pPr marL="457200" indent="-457200">
              <a:spcBef>
                <a:spcPts val="600"/>
              </a:spcBef>
              <a:spcAft>
                <a:spcPts val="600"/>
              </a:spcAft>
              <a:buFont typeface="Arial" panose="020B0604020202020204" pitchFamily="34" charset="0"/>
              <a:buChar char="•"/>
            </a:pPr>
            <a:r>
              <a:rPr lang="en-US" sz="3000" dirty="0"/>
              <a:t>Scored holistically with partial credit</a:t>
            </a:r>
          </a:p>
          <a:p>
            <a:pPr marL="457200" indent="-457200">
              <a:spcBef>
                <a:spcPts val="600"/>
              </a:spcBef>
              <a:spcAft>
                <a:spcPts val="600"/>
              </a:spcAft>
              <a:buFont typeface="Arial" panose="020B0604020202020204" pitchFamily="34" charset="0"/>
              <a:buChar char="•"/>
            </a:pPr>
            <a:r>
              <a:rPr lang="en-US" sz="3000" dirty="0"/>
              <a:t>Often ask students to explain their reasoning, use evidence from data, or show their work</a:t>
            </a:r>
          </a:p>
        </p:txBody>
      </p:sp>
      <p:pic>
        <p:nvPicPr>
          <p:cNvPr id="11" name="Picture 10" descr="Sample layout of a computer-based item">
            <a:extLst>
              <a:ext uri="{FF2B5EF4-FFF2-40B4-BE49-F238E27FC236}">
                <a16:creationId xmlns:a16="http://schemas.microsoft.com/office/drawing/2014/main" id="{0605918E-31F6-4A11-A8C0-D5B31FC3AE34}"/>
              </a:ext>
            </a:extLst>
          </p:cNvPr>
          <p:cNvPicPr>
            <a:picLocks noChangeAspect="1"/>
          </p:cNvPicPr>
          <p:nvPr/>
        </p:nvPicPr>
        <p:blipFill>
          <a:blip r:embed="rId3"/>
          <a:stretch>
            <a:fillRect/>
          </a:stretch>
        </p:blipFill>
        <p:spPr>
          <a:xfrm>
            <a:off x="2184400" y="3371628"/>
            <a:ext cx="2352065" cy="2808285"/>
          </a:xfrm>
          <a:prstGeom prst="rect">
            <a:avLst/>
          </a:prstGeom>
        </p:spPr>
      </p:pic>
      <p:sp>
        <p:nvSpPr>
          <p:cNvPr id="12" name="TextBox 11">
            <a:extLst>
              <a:ext uri="{FF2B5EF4-FFF2-40B4-BE49-F238E27FC236}">
                <a16:creationId xmlns:a16="http://schemas.microsoft.com/office/drawing/2014/main" id="{1BEEC876-5DF8-4712-82A5-2E7FF4D4EF2C}"/>
              </a:ext>
            </a:extLst>
          </p:cNvPr>
          <p:cNvSpPr txBox="1"/>
          <p:nvPr/>
        </p:nvSpPr>
        <p:spPr>
          <a:xfrm>
            <a:off x="3864930" y="3402201"/>
            <a:ext cx="646331" cy="369332"/>
          </a:xfrm>
          <a:prstGeom prst="rect">
            <a:avLst/>
          </a:prstGeom>
          <a:solidFill>
            <a:schemeClr val="bg1"/>
          </a:solidFill>
          <a:ln>
            <a:solidFill>
              <a:srgbClr val="000000"/>
            </a:solidFill>
          </a:ln>
        </p:spPr>
        <p:txBody>
          <a:bodyPr wrap="none" rtlCol="0">
            <a:spAutoFit/>
          </a:bodyPr>
          <a:lstStyle/>
          <a:p>
            <a:r>
              <a:rPr lang="en-US">
                <a:latin typeface="Arial" panose="020B0604020202020204" pitchFamily="34" charset="0"/>
                <a:cs typeface="Arial" panose="020B0604020202020204" pitchFamily="34" charset="0"/>
              </a:rPr>
              <a:t>CBT</a:t>
            </a:r>
          </a:p>
        </p:txBody>
      </p:sp>
      <p:pic>
        <p:nvPicPr>
          <p:cNvPr id="9" name="Picture 8" descr="Sample layout for a paper-based item">
            <a:extLst>
              <a:ext uri="{FF2B5EF4-FFF2-40B4-BE49-F238E27FC236}">
                <a16:creationId xmlns:a16="http://schemas.microsoft.com/office/drawing/2014/main" id="{2321D0B7-9364-4600-9378-0F4D42340AC4}"/>
              </a:ext>
            </a:extLst>
          </p:cNvPr>
          <p:cNvPicPr>
            <a:picLocks noChangeAspect="1"/>
          </p:cNvPicPr>
          <p:nvPr/>
        </p:nvPicPr>
        <p:blipFill>
          <a:blip r:embed="rId4"/>
          <a:stretch>
            <a:fillRect/>
          </a:stretch>
        </p:blipFill>
        <p:spPr>
          <a:xfrm>
            <a:off x="5132387" y="3356604"/>
            <a:ext cx="4911716" cy="2808285"/>
          </a:xfrm>
          <a:prstGeom prst="rect">
            <a:avLst/>
          </a:prstGeom>
        </p:spPr>
      </p:pic>
      <p:sp>
        <p:nvSpPr>
          <p:cNvPr id="13" name="TextBox 12">
            <a:extLst>
              <a:ext uri="{FF2B5EF4-FFF2-40B4-BE49-F238E27FC236}">
                <a16:creationId xmlns:a16="http://schemas.microsoft.com/office/drawing/2014/main" id="{2B2C6465-0DC5-4F23-AEAA-0B7F258AD736}"/>
              </a:ext>
            </a:extLst>
          </p:cNvPr>
          <p:cNvSpPr txBox="1"/>
          <p:nvPr/>
        </p:nvSpPr>
        <p:spPr>
          <a:xfrm>
            <a:off x="9374093" y="3371628"/>
            <a:ext cx="633507" cy="369332"/>
          </a:xfrm>
          <a:prstGeom prst="rect">
            <a:avLst/>
          </a:prstGeom>
          <a:solidFill>
            <a:schemeClr val="bg1"/>
          </a:solidFill>
          <a:ln>
            <a:solidFill>
              <a:srgbClr val="000000"/>
            </a:solidFill>
          </a:ln>
        </p:spPr>
        <p:txBody>
          <a:bodyPr wrap="none" rtlCol="0">
            <a:spAutoFit/>
          </a:bodyPr>
          <a:lstStyle/>
          <a:p>
            <a:r>
              <a:rPr lang="en-US">
                <a:latin typeface="Arial" panose="020B0604020202020204" pitchFamily="34" charset="0"/>
                <a:cs typeface="Arial" panose="020B0604020202020204" pitchFamily="34" charset="0"/>
              </a:rPr>
              <a:t>PBT</a:t>
            </a:r>
          </a:p>
        </p:txBody>
      </p:sp>
    </p:spTree>
    <p:extLst>
      <p:ext uri="{BB962C8B-B14F-4D97-AF65-F5344CB8AC3E}">
        <p14:creationId xmlns:p14="http://schemas.microsoft.com/office/powerpoint/2010/main" val="3662862898"/>
      </p:ext>
    </p:extLst>
  </p:cSld>
  <p:clrMapOvr>
    <a:masterClrMapping/>
  </p:clrMapOvr>
  <mc:AlternateContent xmlns:mc="http://schemas.openxmlformats.org/markup-compatibility/2006" xmlns:p14="http://schemas.microsoft.com/office/powerpoint/2010/main">
    <mc:Choice Requires="p14">
      <p:transition spd="slow" p14:dur="2000" advTm="109719"/>
    </mc:Choice>
    <mc:Fallback xmlns="">
      <p:transition spd="slow" advTm="10971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D </a:t>
            </a:r>
            <a:r>
              <a:rPr lang="en-US" sz="3200" dirty="0"/>
              <a:t>(page 30)</a:t>
            </a:r>
            <a:endParaRPr lang="en-US" sz="4000" dirty="0">
              <a:latin typeface="Arial"/>
              <a:cs typeface="Arial"/>
            </a:endParaRPr>
          </a:p>
        </p:txBody>
      </p:sp>
      <p:sp>
        <p:nvSpPr>
          <p:cNvPr id="3" name="Text Placeholder 2">
            <a:extLst>
              <a:ext uri="{FF2B5EF4-FFF2-40B4-BE49-F238E27FC236}">
                <a16:creationId xmlns:a16="http://schemas.microsoft.com/office/drawing/2014/main" id="{7272F4EB-80D8-4FFE-AC07-A370E9CCB628}"/>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Only the flowering plants perform </a:t>
            </a:r>
            <a:r>
              <a:rPr lang="en-US" sz="2400" dirty="0">
                <a:solidFill>
                  <a:srgbClr val="333333"/>
                </a:solidFill>
                <a:latin typeface="Helvetica Neue"/>
              </a:rPr>
              <a:t>photosynthesis in order to produce food for themselves</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Both the flowering plants and the insects perform </a:t>
            </a:r>
            <a:r>
              <a:rPr lang="en-US" sz="2400" dirty="0">
                <a:solidFill>
                  <a:srgbClr val="333333"/>
                </a:solidFill>
                <a:latin typeface="Helvetica Neue"/>
              </a:rPr>
              <a:t>cellular respiration </a:t>
            </a:r>
            <a:r>
              <a:rPr lang="en-US" sz="2400" i="0" dirty="0">
                <a:solidFill>
                  <a:srgbClr val="333333"/>
                </a:solidFill>
                <a:effectLst/>
                <a:latin typeface="Helvetica Neue"/>
              </a:rPr>
              <a:t>to turn their food into energy (glucose </a:t>
            </a:r>
            <a:r>
              <a:rPr lang="en-US" sz="2400" i="0" dirty="0">
                <a:solidFill>
                  <a:srgbClr val="333333"/>
                </a:solidFill>
                <a:effectLst/>
                <a:latin typeface="Helvetica Neue"/>
                <a:sym typeface="Wingdings" panose="05000000000000000000" pitchFamily="2" charset="2"/>
              </a:rPr>
              <a:t>into ATP)</a:t>
            </a:r>
            <a:r>
              <a:rPr lang="en-US" sz="2400" i="0" dirty="0">
                <a:solidFill>
                  <a:srgbClr val="333333"/>
                </a:solidFill>
                <a:effectLst/>
                <a:latin typeface="Helvetica Neue"/>
              </a:rPr>
              <a:t>.</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Flask 1 contains no organisms because the gas levels are stable, Flask 2 contains one insect because the O2 level decreased while the CO2 level increased (cellular respiration), and Flask 3 contains two plants and one insect because the O2 level increased while the CO2 level decreased (photosynthesis).</a:t>
            </a:r>
          </a:p>
        </p:txBody>
      </p:sp>
    </p:spTree>
    <p:extLst>
      <p:ext uri="{BB962C8B-B14F-4D97-AF65-F5344CB8AC3E}">
        <p14:creationId xmlns:p14="http://schemas.microsoft.com/office/powerpoint/2010/main" val="2928538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a:cs typeface="Arial"/>
              </a:rPr>
              <a:t>Response E </a:t>
            </a:r>
            <a:r>
              <a:rPr lang="en-US" sz="3200" dirty="0"/>
              <a:t>(page 31)</a:t>
            </a:r>
            <a:endParaRPr lang="en-US" dirty="0">
              <a:latin typeface="Arial"/>
              <a:cs typeface="Arial"/>
            </a:endParaRPr>
          </a:p>
        </p:txBody>
      </p:sp>
      <p:sp>
        <p:nvSpPr>
          <p:cNvPr id="3" name="Text Placeholder 2">
            <a:extLst>
              <a:ext uri="{FF2B5EF4-FFF2-40B4-BE49-F238E27FC236}">
                <a16:creationId xmlns:a16="http://schemas.microsoft.com/office/drawing/2014/main" id="{1C506043-13F9-408A-8587-530F2E071DA8}"/>
              </a:ext>
            </a:extLst>
          </p:cNvPr>
          <p:cNvSpPr>
            <a:spLocks noGrp="1"/>
          </p:cNvSpPr>
          <p:nvPr>
            <p:ph type="body" idx="1"/>
          </p:nvPr>
        </p:nvSpPr>
        <p:spPr>
          <a:xfrm>
            <a:off x="600868" y="1054894"/>
            <a:ext cx="11141953" cy="4980146"/>
          </a:xfrm>
        </p:spPr>
        <p:txBody>
          <a:bodyPr>
            <a:noAutofit/>
          </a:bodyPr>
          <a:lstStyle/>
          <a:p>
            <a:pPr algn="l">
              <a:lnSpc>
                <a:spcPct val="100000"/>
              </a:lnSpc>
              <a:spcBef>
                <a:spcPts val="0"/>
              </a:spcBef>
            </a:pPr>
            <a:r>
              <a:rPr lang="en-US" sz="2400" b="1" i="0" dirty="0">
                <a:solidFill>
                  <a:srgbClr val="333333"/>
                </a:solidFill>
                <a:effectLst/>
                <a:latin typeface="Helvetica Neue"/>
              </a:rPr>
              <a:t>Part A</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carbon dioxide</a:t>
            </a:r>
          </a:p>
          <a:p>
            <a:pPr algn="l">
              <a:lnSpc>
                <a:spcPct val="100000"/>
              </a:lnSpc>
              <a:spcBef>
                <a:spcPts val="1200"/>
              </a:spcBef>
            </a:pPr>
            <a:r>
              <a:rPr lang="en-US" sz="2400" b="1" i="0" dirty="0">
                <a:solidFill>
                  <a:srgbClr val="333333"/>
                </a:solidFill>
                <a:effectLst/>
                <a:latin typeface="Helvetica Neue"/>
              </a:rPr>
              <a:t>Part B</a:t>
            </a:r>
            <a:endParaRPr lang="en-US" sz="2400" i="0" dirty="0">
              <a:solidFill>
                <a:srgbClr val="333333"/>
              </a:solidFill>
              <a:effectLst/>
              <a:latin typeface="Helvetica Neue"/>
            </a:endParaRPr>
          </a:p>
          <a:p>
            <a:pPr algn="l">
              <a:lnSpc>
                <a:spcPct val="100000"/>
              </a:lnSpc>
              <a:spcBef>
                <a:spcPts val="0"/>
              </a:spcBef>
            </a:pPr>
            <a:r>
              <a:rPr lang="en-US" sz="2400" i="0" dirty="0">
                <a:solidFill>
                  <a:srgbClr val="333333"/>
                </a:solidFill>
                <a:effectLst/>
                <a:latin typeface="Helvetica Neue"/>
              </a:rPr>
              <a:t>hydrogen oxide</a:t>
            </a:r>
          </a:p>
          <a:p>
            <a:pPr algn="l">
              <a:lnSpc>
                <a:spcPct val="100000"/>
              </a:lnSpc>
              <a:spcBef>
                <a:spcPts val="1200"/>
              </a:spcBef>
            </a:pPr>
            <a:r>
              <a:rPr lang="en-US" sz="2400" b="1" i="0" dirty="0">
                <a:solidFill>
                  <a:srgbClr val="333333"/>
                </a:solidFill>
                <a:effectLst/>
                <a:latin typeface="Helvetica Neue"/>
              </a:rPr>
              <a:t>Part C</a:t>
            </a:r>
            <a:endParaRPr lang="en-US" sz="2400" i="0" dirty="0">
              <a:solidFill>
                <a:srgbClr val="333333"/>
              </a:solidFill>
              <a:effectLst/>
              <a:latin typeface="Helvetica Neue"/>
            </a:endParaRPr>
          </a:p>
          <a:p>
            <a:pPr algn="l">
              <a:lnSpc>
                <a:spcPct val="100000"/>
              </a:lnSpc>
              <a:spcBef>
                <a:spcPts val="600"/>
              </a:spcBef>
            </a:pPr>
            <a:r>
              <a:rPr lang="en-US" sz="2400" dirty="0">
                <a:latin typeface="Helvetica Neue"/>
              </a:rPr>
              <a:t>Row one: no organism</a:t>
            </a:r>
          </a:p>
          <a:p>
            <a:pPr algn="l">
              <a:lnSpc>
                <a:spcPct val="100000"/>
              </a:lnSpc>
              <a:spcBef>
                <a:spcPts val="600"/>
              </a:spcBef>
            </a:pPr>
            <a:r>
              <a:rPr lang="en-US" sz="2400" dirty="0">
                <a:latin typeface="Helvetica Neue"/>
              </a:rPr>
              <a:t>Row two: one insect</a:t>
            </a:r>
          </a:p>
          <a:p>
            <a:pPr algn="l">
              <a:lnSpc>
                <a:spcPct val="100000"/>
              </a:lnSpc>
              <a:spcBef>
                <a:spcPts val="600"/>
              </a:spcBef>
            </a:pPr>
            <a:r>
              <a:rPr lang="en-US" sz="2400" dirty="0">
                <a:latin typeface="Helvetica Neue"/>
              </a:rPr>
              <a:t>Row three: 2 plants 1 insect</a:t>
            </a:r>
          </a:p>
        </p:txBody>
      </p:sp>
    </p:spTree>
    <p:extLst>
      <p:ext uri="{BB962C8B-B14F-4D97-AF65-F5344CB8AC3E}">
        <p14:creationId xmlns:p14="http://schemas.microsoft.com/office/powerpoint/2010/main" val="32417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dirty="0"/>
              <a:t>Resources on DESE Website</a:t>
            </a:r>
          </a:p>
        </p:txBody>
      </p:sp>
      <p:graphicFrame>
        <p:nvGraphicFramePr>
          <p:cNvPr id="4" name="Table 4">
            <a:extLst>
              <a:ext uri="{FF2B5EF4-FFF2-40B4-BE49-F238E27FC236}">
                <a16:creationId xmlns:a16="http://schemas.microsoft.com/office/drawing/2014/main" id="{19AB9AEB-BAEB-4FAE-B514-B789DF6881C7}"/>
              </a:ext>
            </a:extLst>
          </p:cNvPr>
          <p:cNvGraphicFramePr>
            <a:graphicFrameLocks noGrp="1"/>
          </p:cNvGraphicFramePr>
          <p:nvPr/>
        </p:nvGraphicFramePr>
        <p:xfrm>
          <a:off x="465991" y="1437006"/>
          <a:ext cx="11559687" cy="3983988"/>
        </p:xfrm>
        <a:graphic>
          <a:graphicData uri="http://schemas.openxmlformats.org/drawingml/2006/table">
            <a:tbl>
              <a:tblPr firstRow="1" bandRow="1">
                <a:tableStyleId>{5C22544A-7EE6-4342-B048-85BDC9FD1C3A}</a:tableStyleId>
              </a:tblPr>
              <a:tblGrid>
                <a:gridCol w="5042711">
                  <a:extLst>
                    <a:ext uri="{9D8B030D-6E8A-4147-A177-3AD203B41FA5}">
                      <a16:colId xmlns:a16="http://schemas.microsoft.com/office/drawing/2014/main" val="1964159817"/>
                    </a:ext>
                  </a:extLst>
                </a:gridCol>
                <a:gridCol w="6516976">
                  <a:extLst>
                    <a:ext uri="{9D8B030D-6E8A-4147-A177-3AD203B41FA5}">
                      <a16:colId xmlns:a16="http://schemas.microsoft.com/office/drawing/2014/main" val="2975953097"/>
                    </a:ext>
                  </a:extLst>
                </a:gridCol>
              </a:tblGrid>
              <a:tr h="659327">
                <a:tc>
                  <a:txBody>
                    <a:bodyPr/>
                    <a:lstStyle/>
                    <a:p>
                      <a:pPr>
                        <a:spcBef>
                          <a:spcPts val="1200"/>
                        </a:spcBef>
                      </a:pPr>
                      <a:r>
                        <a:rPr lang="en-US" sz="3000" dirty="0">
                          <a:latin typeface="Arial"/>
                          <a:cs typeface="Arial"/>
                        </a:rPr>
                        <a:t>Resource</a:t>
                      </a:r>
                    </a:p>
                  </a:txBody>
                  <a:tcPr anchor="ctr"/>
                </a:tc>
                <a:tc>
                  <a:txBody>
                    <a:bodyPr/>
                    <a:lstStyle/>
                    <a:p>
                      <a:pPr>
                        <a:spcBef>
                          <a:spcPts val="1200"/>
                        </a:spcBef>
                      </a:pPr>
                      <a:r>
                        <a:rPr lang="en-US" sz="3000" dirty="0">
                          <a:latin typeface="Arial"/>
                          <a:cs typeface="Arial"/>
                        </a:rPr>
                        <a:t>Link</a:t>
                      </a:r>
                    </a:p>
                  </a:txBody>
                  <a:tcPr anchor="ctr"/>
                </a:tc>
                <a:extLst>
                  <a:ext uri="{0D108BD9-81ED-4DB2-BD59-A6C34878D82A}">
                    <a16:rowId xmlns:a16="http://schemas.microsoft.com/office/drawing/2014/main" val="3017598613"/>
                  </a:ext>
                </a:extLst>
              </a:tr>
              <a:tr h="595614">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2500" b="0" dirty="0">
                          <a:latin typeface="Arial"/>
                          <a:cs typeface="Arial"/>
                        </a:rPr>
                        <a:t>MCAS headlines and links</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dirty="0">
                          <a:latin typeface="Arial"/>
                          <a:cs typeface="Arial"/>
                          <a:hlinkClick r:id="rId3"/>
                        </a:rPr>
                        <a:t>https://www.doe.mass.edu/mcas/</a:t>
                      </a:r>
                      <a:r>
                        <a:rPr lang="en-US" sz="1800" dirty="0">
                          <a:latin typeface="Arial"/>
                          <a:cs typeface="Arial"/>
                        </a:rPr>
                        <a:t> </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03207321"/>
                  </a:ext>
                </a:extLst>
              </a:tr>
              <a:tr h="557561">
                <a:tc>
                  <a:txBody>
                    <a:bodyPr/>
                    <a:lstStyle/>
                    <a:p>
                      <a:pPr>
                        <a:spcBef>
                          <a:spcPts val="1200"/>
                        </a:spcBef>
                      </a:pPr>
                      <a:r>
                        <a:rPr lang="en-US" sz="2500" b="0" dirty="0">
                          <a:latin typeface="Arial"/>
                          <a:cs typeface="Arial"/>
                        </a:rPr>
                        <a:t>STE Test Development &amp; Design</a:t>
                      </a:r>
                      <a:endParaRPr lang="en-US" sz="2500" b="0" dirty="0">
                        <a:latin typeface="Arial" panose="020B0604020202020204" pitchFamily="34" charset="0"/>
                        <a:cs typeface="Arial" panose="020B0604020202020204" pitchFamily="34" charset="0"/>
                      </a:endParaRP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u="none" dirty="0">
                          <a:solidFill>
                            <a:schemeClr val="accent1"/>
                          </a:solidFill>
                          <a:latin typeface="Arial"/>
                          <a:cs typeface="Arial"/>
                          <a:hlinkClick r:id="rId4"/>
                        </a:rPr>
                        <a:t>https://www.doe.mass.edu/mcas/tdd/sci.html</a:t>
                      </a:r>
                      <a:r>
                        <a:rPr lang="en-US" sz="1800" u="none" dirty="0">
                          <a:solidFill>
                            <a:schemeClr val="accent1"/>
                          </a:solidFill>
                          <a:latin typeface="Arial"/>
                          <a:cs typeface="Arial"/>
                        </a:rPr>
                        <a:t> </a:t>
                      </a:r>
                      <a:endParaRPr lang="en-US" sz="1800" u="none" dirty="0">
                        <a:solidFill>
                          <a:schemeClr val="accent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5777455"/>
                  </a:ext>
                </a:extLst>
              </a:tr>
              <a:tr h="579863">
                <a:tc>
                  <a:txBody>
                    <a:bodyPr/>
                    <a:lstStyle/>
                    <a:p>
                      <a:pPr>
                        <a:spcBef>
                          <a:spcPts val="1200"/>
                        </a:spcBef>
                      </a:pPr>
                      <a:r>
                        <a:rPr lang="en-US" sz="2500" b="0" dirty="0">
                          <a:latin typeface="Arial"/>
                          <a:cs typeface="Arial"/>
                        </a:rPr>
                        <a:t>Student Work Samples</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dirty="0">
                          <a:latin typeface="Arial"/>
                          <a:cs typeface="Arial"/>
                          <a:hlinkClick r:id="rId5"/>
                        </a:rPr>
                        <a:t>https://www.doe.mass.edu/mcas/student/default.html</a:t>
                      </a:r>
                      <a:r>
                        <a:rPr lang="en-US" sz="1800" dirty="0">
                          <a:latin typeface="Arial"/>
                          <a:cs typeface="Arial"/>
                        </a:rPr>
                        <a:t> </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85265157"/>
                  </a:ext>
                </a:extLst>
              </a:tr>
              <a:tr h="524107">
                <a:tc>
                  <a:txBody>
                    <a:bodyPr/>
                    <a:lstStyle/>
                    <a:p>
                      <a:pPr>
                        <a:spcBef>
                          <a:spcPts val="1200"/>
                        </a:spcBef>
                      </a:pPr>
                      <a:r>
                        <a:rPr lang="en-US" sz="2500" b="0" dirty="0">
                          <a:latin typeface="Arial"/>
                          <a:cs typeface="Arial"/>
                        </a:rPr>
                        <a:t>Released Questions</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dirty="0">
                          <a:latin typeface="Arial"/>
                          <a:cs typeface="Arial"/>
                          <a:hlinkClick r:id="rId6"/>
                        </a:rPr>
                        <a:t>http://mcas.pearsonsupport.com/released-items/science/</a:t>
                      </a:r>
                      <a:r>
                        <a:rPr lang="en-US" sz="1800" dirty="0">
                          <a:latin typeface="Arial"/>
                          <a:cs typeface="Arial"/>
                        </a:rPr>
                        <a:t> </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6025492"/>
                  </a:ext>
                </a:extLst>
              </a:tr>
              <a:tr h="535259">
                <a:tc>
                  <a:txBody>
                    <a:bodyPr/>
                    <a:lstStyle/>
                    <a:p>
                      <a:pPr>
                        <a:spcBef>
                          <a:spcPts val="1200"/>
                        </a:spcBef>
                      </a:pPr>
                      <a:r>
                        <a:rPr lang="en-US" sz="2500" b="0" dirty="0">
                          <a:latin typeface="Arial"/>
                          <a:cs typeface="Arial"/>
                        </a:rPr>
                        <a:t>Practice Tests and Tutorial</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dirty="0">
                          <a:latin typeface="Arial"/>
                          <a:cs typeface="Arial"/>
                          <a:hlinkClick r:id="rId7"/>
                        </a:rPr>
                        <a:t>http://mcas.pearsonsupport.com/student/</a:t>
                      </a:r>
                      <a:r>
                        <a:rPr lang="en-US" sz="1800" dirty="0">
                          <a:latin typeface="Arial"/>
                          <a:cs typeface="Arial"/>
                        </a:rPr>
                        <a:t> </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78207763"/>
                  </a:ext>
                </a:extLst>
              </a:tr>
              <a:tr h="532257">
                <a:tc>
                  <a:txBody>
                    <a:bodyPr/>
                    <a:lstStyle/>
                    <a:p>
                      <a:pPr>
                        <a:spcBef>
                          <a:spcPts val="1200"/>
                        </a:spcBef>
                      </a:pPr>
                      <a:r>
                        <a:rPr lang="en-US" sz="2500" b="0" dirty="0">
                          <a:latin typeface="Arial"/>
                          <a:cs typeface="Arial"/>
                        </a:rPr>
                        <a:t>MCAS Training Page</a:t>
                      </a:r>
                    </a:p>
                  </a:txBody>
                  <a:tcPr anchor="ctr"/>
                </a:tc>
                <a:tc>
                  <a:txBody>
                    <a:bodyPr/>
                    <a:lstStyle/>
                    <a:p>
                      <a:pPr marL="0" marR="0" lvl="0" indent="0" algn="l" rtl="0" eaLnBrk="1" fontAlgn="auto" latinLnBrk="0" hangingPunct="1">
                        <a:lnSpc>
                          <a:spcPct val="100000"/>
                        </a:lnSpc>
                        <a:spcBef>
                          <a:spcPts val="1200"/>
                        </a:spcBef>
                        <a:spcAft>
                          <a:spcPts val="0"/>
                        </a:spcAft>
                        <a:buClrTx/>
                        <a:buSzTx/>
                        <a:buFontTx/>
                        <a:buNone/>
                      </a:pPr>
                      <a:r>
                        <a:rPr lang="en-US" sz="1800" dirty="0">
                          <a:latin typeface="Arial" panose="020B0604020202020204" pitchFamily="34" charset="0"/>
                          <a:cs typeface="Arial" panose="020B0604020202020204" pitchFamily="34" charset="0"/>
                          <a:hlinkClick r:id="rId8"/>
                        </a:rPr>
                        <a:t>https://www.doe.mass.edu/mcas/training.html</a:t>
                      </a:r>
                      <a:r>
                        <a:rPr lang="en-US" sz="1800"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409073014"/>
                  </a:ext>
                </a:extLst>
              </a:tr>
            </a:tbl>
          </a:graphicData>
        </a:graphic>
      </p:graphicFrame>
    </p:spTree>
    <p:extLst>
      <p:ext uri="{BB962C8B-B14F-4D97-AF65-F5344CB8AC3E}">
        <p14:creationId xmlns:p14="http://schemas.microsoft.com/office/powerpoint/2010/main" val="2027946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dirty="0"/>
              <a:t>Contact Information</a:t>
            </a:r>
          </a:p>
        </p:txBody>
      </p:sp>
      <p:sp>
        <p:nvSpPr>
          <p:cNvPr id="4" name="Text Placeholder 2">
            <a:extLst>
              <a:ext uri="{FF2B5EF4-FFF2-40B4-BE49-F238E27FC236}">
                <a16:creationId xmlns:a16="http://schemas.microsoft.com/office/drawing/2014/main" id="{27EBA41F-8C92-4452-A668-99F7538BDEFA}"/>
              </a:ext>
            </a:extLst>
          </p:cNvPr>
          <p:cNvSpPr>
            <a:spLocks noGrp="1"/>
          </p:cNvSpPr>
          <p:nvPr>
            <p:ph type="body" idx="1"/>
          </p:nvPr>
        </p:nvSpPr>
        <p:spPr>
          <a:xfrm>
            <a:off x="600807" y="1219200"/>
            <a:ext cx="10990385" cy="4747845"/>
          </a:xfrm>
        </p:spPr>
        <p:txBody>
          <a:bodyPr>
            <a:normAutofit lnSpcReduction="10000"/>
          </a:bodyPr>
          <a:lstStyle/>
          <a:p>
            <a:pPr>
              <a:spcBef>
                <a:spcPts val="600"/>
              </a:spcBef>
              <a:spcAft>
                <a:spcPts val="600"/>
              </a:spcAft>
            </a:pPr>
            <a:r>
              <a:rPr lang="en-US" sz="3000" b="1" dirty="0"/>
              <a:t>DESE Office of Student Assessment </a:t>
            </a:r>
            <a:r>
              <a:rPr lang="en-US" sz="3000" dirty="0"/>
              <a:t>for policy questions (e.g., test designs, accommodations)</a:t>
            </a:r>
          </a:p>
          <a:p>
            <a:pPr marL="457200" indent="-457200">
              <a:spcBef>
                <a:spcPts val="600"/>
              </a:spcBef>
              <a:spcAft>
                <a:spcPts val="600"/>
              </a:spcAft>
              <a:buFont typeface="Arial" panose="020B0604020202020204" pitchFamily="34" charset="0"/>
              <a:buChar char="•"/>
            </a:pPr>
            <a:r>
              <a:rPr lang="en-US" sz="3000" dirty="0"/>
              <a:t>Web: </a:t>
            </a:r>
            <a:r>
              <a:rPr lang="en-US" altLang="en-US" sz="3000" dirty="0">
                <a:solidFill>
                  <a:srgbClr val="101D35"/>
                </a:solidFill>
                <a:hlinkClick r:id="rId3"/>
              </a:rPr>
              <a:t>www.doe.mass.edu/mcas</a:t>
            </a:r>
            <a:r>
              <a:rPr lang="en-US" altLang="en-US" sz="3000" dirty="0">
                <a:solidFill>
                  <a:srgbClr val="101D35"/>
                </a:solidFill>
              </a:rPr>
              <a:t> </a:t>
            </a:r>
          </a:p>
          <a:p>
            <a:pPr marL="457200" indent="-457200">
              <a:spcBef>
                <a:spcPts val="600"/>
              </a:spcBef>
              <a:spcAft>
                <a:spcPts val="600"/>
              </a:spcAft>
              <a:buFont typeface="Arial" panose="020B0604020202020204" pitchFamily="34" charset="0"/>
              <a:buChar char="•"/>
            </a:pPr>
            <a:r>
              <a:rPr lang="en-US" sz="3000" dirty="0"/>
              <a:t>Email: </a:t>
            </a:r>
            <a:r>
              <a:rPr lang="en-US" altLang="en-US" sz="3000" dirty="0">
                <a:solidFill>
                  <a:srgbClr val="101D35"/>
                </a:solidFill>
                <a:hlinkClick r:id="rId4"/>
              </a:rPr>
              <a:t>mcas@doe.mass.edu</a:t>
            </a:r>
            <a:endParaRPr lang="en-US" altLang="en-US" sz="3000" dirty="0">
              <a:solidFill>
                <a:srgbClr val="101D35"/>
              </a:solidFill>
            </a:endParaRPr>
          </a:p>
          <a:p>
            <a:pPr marL="457200" indent="-457200">
              <a:spcBef>
                <a:spcPts val="600"/>
              </a:spcBef>
              <a:spcAft>
                <a:spcPts val="600"/>
              </a:spcAft>
              <a:buFont typeface="Arial" panose="020B0604020202020204" pitchFamily="34" charset="0"/>
              <a:buChar char="•"/>
            </a:pPr>
            <a:r>
              <a:rPr lang="en-US" sz="3000" dirty="0"/>
              <a:t>Phone: </a:t>
            </a:r>
            <a:r>
              <a:rPr lang="en-US" altLang="en-US" sz="3000" dirty="0">
                <a:solidFill>
                  <a:srgbClr val="101D35"/>
                </a:solidFill>
              </a:rPr>
              <a:t>781-338-3625</a:t>
            </a:r>
            <a:endParaRPr lang="en-US" sz="3000" dirty="0"/>
          </a:p>
          <a:p>
            <a:pPr>
              <a:spcBef>
                <a:spcPts val="600"/>
              </a:spcBef>
              <a:spcAft>
                <a:spcPts val="600"/>
              </a:spcAft>
            </a:pPr>
            <a:endParaRPr lang="en-US" sz="3000" dirty="0"/>
          </a:p>
          <a:p>
            <a:pPr>
              <a:spcBef>
                <a:spcPts val="600"/>
              </a:spcBef>
              <a:spcAft>
                <a:spcPts val="600"/>
              </a:spcAft>
            </a:pPr>
            <a:r>
              <a:rPr lang="en-US" sz="3000" b="1" dirty="0"/>
              <a:t>MCAS Service Center</a:t>
            </a:r>
          </a:p>
          <a:p>
            <a:pPr marL="457200" indent="-457200">
              <a:spcBef>
                <a:spcPts val="600"/>
              </a:spcBef>
              <a:spcAft>
                <a:spcPts val="600"/>
              </a:spcAft>
              <a:buFont typeface="Arial" panose="020B0604020202020204" pitchFamily="34" charset="0"/>
              <a:buChar char="•"/>
            </a:pPr>
            <a:r>
              <a:rPr lang="en-US" sz="3000" dirty="0"/>
              <a:t>Web: </a:t>
            </a:r>
            <a:r>
              <a:rPr lang="en-US" sz="3000" dirty="0">
                <a:hlinkClick r:id="rId5"/>
              </a:rPr>
              <a:t>http://mcasservicecenter.com/</a:t>
            </a:r>
            <a:r>
              <a:rPr lang="en-US" sz="3000" b="1" dirty="0"/>
              <a:t> </a:t>
            </a:r>
            <a:endParaRPr lang="en-US" sz="3000" dirty="0"/>
          </a:p>
          <a:p>
            <a:pPr marL="457200" indent="-457200">
              <a:spcBef>
                <a:spcPts val="600"/>
              </a:spcBef>
              <a:spcAft>
                <a:spcPts val="600"/>
              </a:spcAft>
              <a:buFont typeface="Arial" panose="020B0604020202020204" pitchFamily="34" charset="0"/>
              <a:buChar char="•"/>
            </a:pPr>
            <a:r>
              <a:rPr lang="en-US" sz="3000" dirty="0"/>
              <a:t>Phone: </a:t>
            </a:r>
            <a:r>
              <a:rPr lang="en-US" sz="3000" dirty="0">
                <a:solidFill>
                  <a:srgbClr val="000000"/>
                </a:solidFill>
                <a:effectLst/>
                <a:ea typeface="Times New Roman" panose="02020603050405020304" pitchFamily="18" charset="0"/>
              </a:rPr>
              <a:t>1-800-737-5103</a:t>
            </a:r>
            <a:endParaRPr lang="en-US" sz="3000" dirty="0"/>
          </a:p>
        </p:txBody>
      </p:sp>
    </p:spTree>
    <p:extLst>
      <p:ext uri="{BB962C8B-B14F-4D97-AF65-F5344CB8AC3E}">
        <p14:creationId xmlns:p14="http://schemas.microsoft.com/office/powerpoint/2010/main" val="1949770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26A379-9BA6-214B-8965-61F91AD886C8}"/>
              </a:ext>
            </a:extLst>
          </p:cNvPr>
          <p:cNvSpPr>
            <a:spLocks noGrp="1"/>
          </p:cNvSpPr>
          <p:nvPr>
            <p:ph type="title"/>
          </p:nvPr>
        </p:nvSpPr>
        <p:spPr>
          <a:xfrm>
            <a:off x="838200" y="2882157"/>
            <a:ext cx="10515600" cy="1093686"/>
          </a:xfrm>
        </p:spPr>
        <p:txBody>
          <a:bodyPr/>
          <a:lstStyle/>
          <a:p>
            <a:r>
              <a:rPr lang="en-US" b="1" dirty="0"/>
              <a:t>THANK YOU</a:t>
            </a:r>
          </a:p>
        </p:txBody>
      </p:sp>
      <p:pic>
        <p:nvPicPr>
          <p:cNvPr id="6" name="Picture Placeholder 5" descr="Student Assessment Services Logo">
            <a:extLst>
              <a:ext uri="{FF2B5EF4-FFF2-40B4-BE49-F238E27FC236}">
                <a16:creationId xmlns:a16="http://schemas.microsoft.com/office/drawing/2014/main" id="{953CA1D1-D1BA-0B30-C5D7-04E7D788006F}"/>
              </a:ext>
            </a:extLst>
          </p:cNvPr>
          <p:cNvPicPr>
            <a:picLocks noChangeAspect="1"/>
          </p:cNvPicPr>
          <p:nvPr/>
        </p:nvPicPr>
        <p:blipFill rotWithShape="1">
          <a:blip r:embed="rId3"/>
          <a:srcRect l="28" t="-195" r="-245" b="61318"/>
          <a:stretch/>
        </p:blipFill>
        <p:spPr>
          <a:xfrm>
            <a:off x="838200" y="4238626"/>
            <a:ext cx="8685212" cy="1894732"/>
          </a:xfrm>
          <a:prstGeom prst="rect">
            <a:avLst/>
          </a:prstGeom>
        </p:spPr>
      </p:pic>
    </p:spTree>
    <p:extLst>
      <p:ext uri="{BB962C8B-B14F-4D97-AF65-F5344CB8AC3E}">
        <p14:creationId xmlns:p14="http://schemas.microsoft.com/office/powerpoint/2010/main" val="364100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976697"/>
          </a:xfrm>
        </p:spPr>
        <p:txBody>
          <a:bodyPr>
            <a:normAutofit/>
          </a:bodyPr>
          <a:lstStyle/>
          <a:p>
            <a:r>
              <a:rPr lang="en-US" sz="4400" dirty="0">
                <a:latin typeface="Arial"/>
                <a:cs typeface="Arial"/>
              </a:rPr>
              <a:t>Things </a:t>
            </a:r>
            <a:r>
              <a:rPr lang="en-US" sz="4400" u="sng" dirty="0">
                <a:latin typeface="Arial"/>
                <a:cs typeface="Arial"/>
              </a:rPr>
              <a:t>Not</a:t>
            </a:r>
            <a:r>
              <a:rPr lang="en-US" sz="4400" dirty="0">
                <a:latin typeface="Arial"/>
                <a:cs typeface="Arial"/>
              </a:rPr>
              <a:t> Scored on Science Tests</a:t>
            </a:r>
            <a:endParaRPr lang="en-US" sz="4400"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0" y="1418492"/>
            <a:ext cx="10307518" cy="4858481"/>
          </a:xfrm>
        </p:spPr>
        <p:txBody>
          <a:bodyPr vert="horz" lIns="91440" tIns="45720" rIns="91440" bIns="45720" rtlCol="0" anchor="t">
            <a:noAutofit/>
          </a:bodyPr>
          <a:lstStyle/>
          <a:p>
            <a:pPr marL="457200" indent="-457200">
              <a:spcBef>
                <a:spcPts val="600"/>
              </a:spcBef>
              <a:spcAft>
                <a:spcPts val="600"/>
              </a:spcAft>
              <a:buFont typeface="Arial" panose="020B0604020202020204" pitchFamily="34" charset="0"/>
              <a:buChar char="•"/>
            </a:pPr>
            <a:r>
              <a:rPr lang="en-US" altLang="en-US" sz="3000" dirty="0">
                <a:latin typeface="Arial"/>
                <a:cs typeface="Arial"/>
              </a:rPr>
              <a:t>Spelling, grammar, and punctuation </a:t>
            </a:r>
            <a:endParaRPr lang="en-US" dirty="0"/>
          </a:p>
          <a:p>
            <a:pPr marL="457200" indent="-457200">
              <a:spcBef>
                <a:spcPts val="600"/>
              </a:spcBef>
              <a:spcAft>
                <a:spcPts val="600"/>
              </a:spcAft>
              <a:buFont typeface="Arial" panose="020B0604020202020204" pitchFamily="34" charset="0"/>
              <a:buChar char="•"/>
            </a:pPr>
            <a:r>
              <a:rPr lang="en-US" altLang="en-US" sz="3000" dirty="0">
                <a:latin typeface="Arial"/>
                <a:cs typeface="Arial"/>
              </a:rPr>
              <a:t>Above grade-level misconceptions</a:t>
            </a:r>
          </a:p>
          <a:p>
            <a:pPr marL="457200" indent="-457200">
              <a:spcBef>
                <a:spcPts val="600"/>
              </a:spcBef>
              <a:spcAft>
                <a:spcPts val="600"/>
              </a:spcAft>
              <a:buFont typeface="Arial" panose="020B0604020202020204" pitchFamily="34" charset="0"/>
              <a:buChar char="•"/>
            </a:pPr>
            <a:r>
              <a:rPr lang="en-US" altLang="en-US" sz="3000" dirty="0">
                <a:latin typeface="Arial"/>
                <a:cs typeface="Arial"/>
              </a:rPr>
              <a:t>Extra or irrelevant information (though caution against this)</a:t>
            </a:r>
            <a:endParaRPr lang="en-US" altLang="en-US" sz="3000" dirty="0"/>
          </a:p>
          <a:p>
            <a:pPr marL="457200" indent="-457200">
              <a:spcBef>
                <a:spcPts val="600"/>
              </a:spcBef>
              <a:spcAft>
                <a:spcPts val="600"/>
              </a:spcAft>
              <a:buFont typeface="Arial" panose="020B0604020202020204" pitchFamily="34" charset="0"/>
              <a:buChar char="•"/>
            </a:pPr>
            <a:r>
              <a:rPr lang="en-US" altLang="en-US" sz="3000" dirty="0">
                <a:latin typeface="Arial"/>
                <a:cs typeface="Arial"/>
              </a:rPr>
              <a:t>Using an incorrect calculation from a previous part of an item (typically) </a:t>
            </a:r>
            <a:endParaRPr lang="en-US" altLang="en-US" sz="3000" dirty="0"/>
          </a:p>
        </p:txBody>
      </p:sp>
      <p:pic>
        <p:nvPicPr>
          <p:cNvPr id="1026" name="Picture 2">
            <a:extLst>
              <a:ext uri="{FF2B5EF4-FFF2-40B4-BE49-F238E27FC236}">
                <a16:creationId xmlns:a16="http://schemas.microsoft.com/office/drawing/2014/main" id="{4EE53FE1-D2DE-4E60-B2AA-6D71C2D84F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938" y="1"/>
            <a:ext cx="1494692" cy="149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5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383180"/>
            <a:ext cx="10990385" cy="800851"/>
          </a:xfrm>
        </p:spPr>
        <p:txBody>
          <a:bodyPr>
            <a:normAutofit/>
          </a:bodyPr>
          <a:lstStyle/>
          <a:p>
            <a:r>
              <a:rPr lang="en-US" sz="4400" dirty="0"/>
              <a:t>Full Credit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4031"/>
            <a:ext cx="10037886" cy="4881928"/>
          </a:xfrm>
        </p:spPr>
        <p:txBody>
          <a:bodyPr vert="horz" lIns="91440" tIns="45720" rIns="91440" bIns="45720" rtlCol="0" anchor="t">
            <a:noAutofit/>
          </a:bodyPr>
          <a:lstStyle/>
          <a:p>
            <a:pPr>
              <a:lnSpc>
                <a:spcPct val="90000"/>
              </a:lnSpc>
              <a:spcBef>
                <a:spcPts val="600"/>
              </a:spcBef>
              <a:spcAft>
                <a:spcPts val="600"/>
              </a:spcAft>
            </a:pPr>
            <a:r>
              <a:rPr lang="en-US" altLang="en-US" sz="3000" dirty="0">
                <a:latin typeface="Arial"/>
                <a:cs typeface="Arial"/>
              </a:rPr>
              <a:t>Students who earn full credit:</a:t>
            </a:r>
          </a:p>
          <a:p>
            <a:pPr marL="571500" indent="-571500">
              <a:spcBef>
                <a:spcPts val="600"/>
              </a:spcBef>
              <a:spcAft>
                <a:spcPts val="600"/>
              </a:spcAft>
              <a:buFont typeface="Wingdings" panose="05000000000000000000" pitchFamily="2" charset="2"/>
              <a:buChar char="ü"/>
            </a:pPr>
            <a:r>
              <a:rPr lang="en-US" altLang="en-US" sz="3000" dirty="0">
                <a:latin typeface="Arial"/>
                <a:cs typeface="Arial"/>
              </a:rPr>
              <a:t>Answer all parts</a:t>
            </a:r>
          </a:p>
          <a:p>
            <a:pPr marL="571500" indent="-571500">
              <a:spcBef>
                <a:spcPts val="600"/>
              </a:spcBef>
              <a:spcAft>
                <a:spcPts val="600"/>
              </a:spcAft>
              <a:buFont typeface="Wingdings" panose="05000000000000000000" pitchFamily="2" charset="2"/>
              <a:buChar char="ü"/>
            </a:pPr>
            <a:r>
              <a:rPr lang="en-US" altLang="en-US" sz="3000" dirty="0">
                <a:latin typeface="Arial"/>
                <a:cs typeface="Arial"/>
              </a:rPr>
              <a:t>Apply correct content knowledge and practices</a:t>
            </a:r>
          </a:p>
          <a:p>
            <a:pPr marL="571500" indent="-571500">
              <a:spcBef>
                <a:spcPts val="600"/>
              </a:spcBef>
              <a:spcAft>
                <a:spcPts val="600"/>
              </a:spcAft>
              <a:buFont typeface="Wingdings" panose="05000000000000000000" pitchFamily="2" charset="2"/>
              <a:buChar char="ü"/>
            </a:pPr>
            <a:r>
              <a:rPr lang="en-US" altLang="en-US" sz="3000" dirty="0">
                <a:latin typeface="Arial"/>
                <a:cs typeface="Arial"/>
              </a:rPr>
              <a:t>Follow instructions, such as:</a:t>
            </a:r>
          </a:p>
          <a:p>
            <a:pPr marL="1485900" lvl="2" indent="-571500">
              <a:spcBef>
                <a:spcPts val="600"/>
              </a:spcBef>
              <a:spcAft>
                <a:spcPts val="600"/>
              </a:spcAft>
              <a:buFont typeface="Arial" panose="020B0604020202020204" pitchFamily="34" charset="0"/>
              <a:buChar char="•"/>
            </a:pPr>
            <a:r>
              <a:rPr lang="en-US" altLang="en-US" sz="2400" dirty="0">
                <a:solidFill>
                  <a:schemeClr val="tx1"/>
                </a:solidFill>
                <a:latin typeface="Arial"/>
                <a:cs typeface="Arial"/>
              </a:rPr>
              <a:t>Explaining reasoning </a:t>
            </a:r>
            <a:endParaRPr lang="en-US" altLang="en-US" sz="2400" dirty="0">
              <a:solidFill>
                <a:schemeClr val="tx1"/>
              </a:solidFill>
            </a:endParaRPr>
          </a:p>
          <a:p>
            <a:pPr marL="1485900" lvl="2" indent="-571500">
              <a:spcBef>
                <a:spcPts val="600"/>
              </a:spcBef>
              <a:spcAft>
                <a:spcPts val="600"/>
              </a:spcAft>
              <a:buFont typeface="Arial" panose="020B0604020202020204" pitchFamily="34" charset="0"/>
              <a:buChar char="•"/>
            </a:pPr>
            <a:r>
              <a:rPr lang="en-US" altLang="en-US" sz="2400" dirty="0">
                <a:solidFill>
                  <a:schemeClr val="tx1"/>
                </a:solidFill>
                <a:latin typeface="Arial"/>
                <a:cs typeface="Arial"/>
              </a:rPr>
              <a:t>Analyzing and drawing conclusions based on graphs or data tables</a:t>
            </a:r>
          </a:p>
          <a:p>
            <a:pPr marL="1485900" lvl="2" indent="-571500">
              <a:spcBef>
                <a:spcPts val="600"/>
              </a:spcBef>
              <a:spcAft>
                <a:spcPts val="600"/>
              </a:spcAft>
              <a:buFont typeface="Arial" panose="020B0604020202020204" pitchFamily="34" charset="0"/>
              <a:buChar char="•"/>
            </a:pPr>
            <a:r>
              <a:rPr lang="en-US" altLang="en-US" sz="2400" dirty="0">
                <a:solidFill>
                  <a:schemeClr val="tx1"/>
                </a:solidFill>
                <a:latin typeface="Arial"/>
                <a:cs typeface="Arial"/>
              </a:rPr>
              <a:t>Creating or completing scientific models</a:t>
            </a:r>
            <a:endParaRPr lang="en-US" altLang="en-US" sz="2400" dirty="0">
              <a:solidFill>
                <a:schemeClr val="tx1"/>
              </a:solidFill>
            </a:endParaRPr>
          </a:p>
        </p:txBody>
      </p:sp>
      <p:pic>
        <p:nvPicPr>
          <p:cNvPr id="2050" name="Picture 2">
            <a:extLst>
              <a:ext uri="{FF2B5EF4-FFF2-40B4-BE49-F238E27FC236}">
                <a16:creationId xmlns:a16="http://schemas.microsoft.com/office/drawing/2014/main" id="{0F572494-110D-49AC-A3DA-C9A074723DC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723" y="-574797"/>
            <a:ext cx="2444261" cy="244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dirty="0"/>
              <a:t>Scoring Overview: Benchmarking </a:t>
            </a:r>
          </a:p>
        </p:txBody>
      </p:sp>
      <p:sp>
        <p:nvSpPr>
          <p:cNvPr id="4" name="Content Placeholder 1">
            <a:extLst>
              <a:ext uri="{FF2B5EF4-FFF2-40B4-BE49-F238E27FC236}">
                <a16:creationId xmlns:a16="http://schemas.microsoft.com/office/drawing/2014/main" id="{7A86326C-17E1-A4F9-B6B2-A3FBA30FCC00}"/>
              </a:ext>
            </a:extLst>
          </p:cNvPr>
          <p:cNvSpPr txBox="1">
            <a:spLocks/>
          </p:cNvSpPr>
          <p:nvPr/>
        </p:nvSpPr>
        <p:spPr>
          <a:xfrm>
            <a:off x="335952" y="1219200"/>
            <a:ext cx="11715021" cy="480128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spcAft>
                <a:spcPts val="600"/>
              </a:spcAft>
            </a:pPr>
            <a:r>
              <a:rPr lang="en-US" altLang="en-US" sz="3000" dirty="0"/>
              <a:t>Review and discuss the scoring of student responses</a:t>
            </a:r>
          </a:p>
          <a:p>
            <a:pPr eaLnBrk="1" hangingPunct="1">
              <a:lnSpc>
                <a:spcPct val="90000"/>
              </a:lnSpc>
              <a:spcAft>
                <a:spcPts val="600"/>
              </a:spcAft>
            </a:pPr>
            <a:r>
              <a:rPr lang="en-US" altLang="en-US" sz="3000" dirty="0"/>
              <a:t>Adjust detailed scoring notes, which include: </a:t>
            </a:r>
          </a:p>
          <a:p>
            <a:pPr lvl="1">
              <a:spcAft>
                <a:spcPts val="600"/>
              </a:spcAft>
            </a:pPr>
            <a:r>
              <a:rPr lang="en-US" altLang="en-US" sz="3000" dirty="0"/>
              <a:t>Correct responses with associated reasoning/calculations</a:t>
            </a:r>
          </a:p>
          <a:p>
            <a:pPr lvl="1">
              <a:spcAft>
                <a:spcPts val="600"/>
              </a:spcAft>
            </a:pPr>
            <a:r>
              <a:rPr lang="en-US" altLang="en-US" sz="3000" dirty="0"/>
              <a:t>How points are assigned</a:t>
            </a:r>
          </a:p>
          <a:p>
            <a:pPr lvl="1">
              <a:spcAft>
                <a:spcPts val="600"/>
              </a:spcAft>
            </a:pPr>
            <a:r>
              <a:rPr lang="en-US" altLang="en-US" sz="3000" dirty="0"/>
              <a:t>Scoring rules for holistic scoring</a:t>
            </a:r>
          </a:p>
          <a:p>
            <a:pPr eaLnBrk="1" hangingPunct="1">
              <a:lnSpc>
                <a:spcPct val="90000"/>
              </a:lnSpc>
              <a:spcAft>
                <a:spcPts val="600"/>
              </a:spcAft>
            </a:pPr>
            <a:r>
              <a:rPr lang="en-US" altLang="en-US" sz="3000" dirty="0"/>
              <a:t>Training packs are put together, which include:</a:t>
            </a:r>
          </a:p>
          <a:p>
            <a:pPr lvl="1">
              <a:spcAft>
                <a:spcPts val="600"/>
              </a:spcAft>
            </a:pPr>
            <a:r>
              <a:rPr lang="en-US" altLang="en-US" sz="3000" dirty="0"/>
              <a:t>3 “anchor” papers for each score level</a:t>
            </a:r>
          </a:p>
          <a:p>
            <a:pPr lvl="1">
              <a:spcAft>
                <a:spcPts val="600"/>
              </a:spcAft>
            </a:pPr>
            <a:r>
              <a:rPr lang="en-US" altLang="en-US" sz="3000" dirty="0"/>
              <a:t>1+ practice papers for each score level</a:t>
            </a:r>
          </a:p>
          <a:p>
            <a:pPr marL="457200" lvl="1" indent="0">
              <a:buNone/>
            </a:pPr>
            <a:endParaRPr lang="en-US" sz="2800" dirty="0"/>
          </a:p>
          <a:p>
            <a:pPr marL="0" indent="0">
              <a:buNone/>
            </a:pPr>
            <a:endParaRPr lang="en-US" dirty="0"/>
          </a:p>
          <a:p>
            <a:pPr lvl="1">
              <a:spcBef>
                <a:spcPts val="200"/>
              </a:spcBef>
              <a:spcAft>
                <a:spcPts val="200"/>
              </a:spcAft>
            </a:pPr>
            <a:endParaRPr lang="en-US" sz="2000" dirty="0"/>
          </a:p>
        </p:txBody>
      </p:sp>
      <p:pic>
        <p:nvPicPr>
          <p:cNvPr id="3076" name="Picture 4">
            <a:extLst>
              <a:ext uri="{FF2B5EF4-FFF2-40B4-BE49-F238E27FC236}">
                <a16:creationId xmlns:a16="http://schemas.microsoft.com/office/drawing/2014/main" id="{61D2CE4E-E815-4F36-A939-D669525811F0}"/>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6365" y="82061"/>
            <a:ext cx="1325815" cy="132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74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fontScale="90000"/>
          </a:bodyPr>
          <a:lstStyle/>
          <a:p>
            <a:r>
              <a:rPr lang="en-US" sz="4400" dirty="0">
                <a:latin typeface="Arial"/>
                <a:cs typeface="Arial"/>
              </a:rPr>
              <a:t>Scoring Overview: How Responses are Scored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fontScale="85000" lnSpcReduction="10000"/>
          </a:bodyPr>
          <a:lstStyle/>
          <a:p>
            <a:pPr marL="457200" indent="-457200">
              <a:spcAft>
                <a:spcPts val="600"/>
              </a:spcAft>
              <a:buFont typeface="Arial" panose="020B0604020202020204" pitchFamily="34" charset="0"/>
              <a:buChar char="•"/>
            </a:pPr>
            <a:r>
              <a:rPr lang="en-US" altLang="en-US" sz="3000" dirty="0">
                <a:latin typeface="Arial"/>
                <a:cs typeface="Arial"/>
              </a:rPr>
              <a:t>Scoring leaders/scorers have content expertise, including college-level courses for the assigned test</a:t>
            </a:r>
            <a:endParaRPr lang="en-US" altLang="en-US" sz="3000" dirty="0"/>
          </a:p>
          <a:p>
            <a:pPr marL="457200" indent="-457200">
              <a:spcAft>
                <a:spcPts val="600"/>
              </a:spcAft>
              <a:buFont typeface="Arial" panose="020B0604020202020204" pitchFamily="34" charset="0"/>
              <a:buChar char="•"/>
            </a:pPr>
            <a:r>
              <a:rPr lang="en-US" sz="3000" dirty="0">
                <a:latin typeface="Arial"/>
                <a:cs typeface="Arial"/>
              </a:rPr>
              <a:t>Before scoring each question, every scorer must: </a:t>
            </a:r>
            <a:endParaRPr lang="en-US" sz="3000" dirty="0"/>
          </a:p>
          <a:p>
            <a:pPr marL="914400" lvl="1" indent="-457200">
              <a:spcAft>
                <a:spcPts val="600"/>
              </a:spcAft>
              <a:buFont typeface="Arial" panose="020B0604020202020204" pitchFamily="34" charset="0"/>
              <a:buChar char="•"/>
            </a:pPr>
            <a:r>
              <a:rPr lang="en-US" sz="3000" dirty="0">
                <a:solidFill>
                  <a:schemeClr val="tx1"/>
                </a:solidFill>
                <a:latin typeface="Arial"/>
                <a:cs typeface="Arial"/>
              </a:rPr>
              <a:t>Participate in a detailed training on how to score the responses</a:t>
            </a:r>
          </a:p>
          <a:p>
            <a:pPr marL="914400" lvl="1" indent="-457200">
              <a:spcAft>
                <a:spcPts val="600"/>
              </a:spcAft>
              <a:buFont typeface="Arial" panose="020B0604020202020204" pitchFamily="34" charset="0"/>
              <a:buChar char="•"/>
            </a:pPr>
            <a:r>
              <a:rPr lang="en-US" sz="3000" dirty="0">
                <a:solidFill>
                  <a:schemeClr val="tx1"/>
                </a:solidFill>
                <a:latin typeface="Arial"/>
                <a:cs typeface="Arial"/>
              </a:rPr>
              <a:t>Satisfactorily score a qualification set made up of actual student responses</a:t>
            </a:r>
            <a:endParaRPr lang="en-US" sz="3000" dirty="0">
              <a:solidFill>
                <a:schemeClr val="tx1"/>
              </a:solidFill>
            </a:endParaRPr>
          </a:p>
          <a:p>
            <a:pPr marL="457200" indent="-457200">
              <a:spcAft>
                <a:spcPts val="600"/>
              </a:spcAft>
              <a:buFont typeface="Arial" panose="020B0604020202020204" pitchFamily="34" charset="0"/>
              <a:buChar char="•"/>
            </a:pPr>
            <a:r>
              <a:rPr lang="en-US" altLang="en-US" sz="3000" dirty="0">
                <a:latin typeface="Arial"/>
                <a:cs typeface="Arial"/>
              </a:rPr>
              <a:t>Embedded responses and read-behinds by scoring leaders are used to monitor a scorer's performance and </a:t>
            </a:r>
            <a:r>
              <a:rPr lang="en-US" sz="3000" dirty="0">
                <a:latin typeface="Arial"/>
                <a:cs typeface="Arial"/>
              </a:rPr>
              <a:t>ensure scoring accuracy</a:t>
            </a:r>
          </a:p>
          <a:p>
            <a:pPr marL="457200" indent="-457200">
              <a:spcAft>
                <a:spcPts val="600"/>
              </a:spcAft>
              <a:buFont typeface="Arial" panose="020B0604020202020204" pitchFamily="34" charset="0"/>
              <a:buChar char="•"/>
            </a:pPr>
            <a:r>
              <a:rPr lang="en-US" sz="3000" dirty="0">
                <a:latin typeface="Arial"/>
                <a:cs typeface="Arial"/>
              </a:rPr>
              <a:t>All high school responses are scored by two scorers</a:t>
            </a:r>
          </a:p>
          <a:p>
            <a:pPr marL="457200" indent="-457200">
              <a:spcAft>
                <a:spcPts val="600"/>
              </a:spcAft>
              <a:buFont typeface="Arial" panose="020B0604020202020204" pitchFamily="34" charset="0"/>
              <a:buChar char="•"/>
            </a:pPr>
            <a:r>
              <a:rPr lang="en-US" sz="3000" dirty="0">
                <a:latin typeface="Arial"/>
                <a:cs typeface="Arial"/>
              </a:rPr>
              <a:t>Gr. 5 and 8 Tests: Approximately 25-30% of responses are scored by two scorers</a:t>
            </a:r>
          </a:p>
        </p:txBody>
      </p:sp>
    </p:spTree>
    <p:extLst>
      <p:ext uri="{BB962C8B-B14F-4D97-AF65-F5344CB8AC3E}">
        <p14:creationId xmlns:p14="http://schemas.microsoft.com/office/powerpoint/2010/main" val="270793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1492612" cy="1132224"/>
          </a:xfrm>
        </p:spPr>
        <p:txBody>
          <a:bodyPr>
            <a:noAutofit/>
          </a:bodyPr>
          <a:lstStyle/>
          <a:p>
            <a:r>
              <a:rPr lang="en-US" sz="4400" dirty="0">
                <a:latin typeface="Arial"/>
                <a:cs typeface="Arial"/>
              </a:rPr>
              <a:t>Constructed Response Scoring Training and Practice</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758462"/>
            <a:ext cx="10990385" cy="3748257"/>
          </a:xfrm>
        </p:spPr>
        <p:txBody>
          <a:bodyPr>
            <a:noAutofit/>
          </a:bodyPr>
          <a:lstStyle/>
          <a:p>
            <a:pPr marL="514350" indent="-514350">
              <a:lnSpc>
                <a:spcPct val="110000"/>
              </a:lnSpc>
              <a:spcBef>
                <a:spcPts val="600"/>
              </a:spcBef>
              <a:spcAft>
                <a:spcPts val="600"/>
              </a:spcAft>
              <a:buFont typeface="+mj-lt"/>
              <a:buAutoNum type="arabicPeriod"/>
            </a:pPr>
            <a:r>
              <a:rPr lang="en-US" altLang="en-US" sz="3000" dirty="0"/>
              <a:t>Question, score guide, and scoring notes review</a:t>
            </a:r>
          </a:p>
          <a:p>
            <a:pPr marL="514350" indent="-514350">
              <a:lnSpc>
                <a:spcPct val="110000"/>
              </a:lnSpc>
              <a:spcBef>
                <a:spcPts val="600"/>
              </a:spcBef>
              <a:spcAft>
                <a:spcPts val="600"/>
              </a:spcAft>
              <a:buFont typeface="+mj-lt"/>
              <a:buAutoNum type="arabicPeriod"/>
            </a:pPr>
            <a:r>
              <a:rPr lang="en-US" altLang="en-US" sz="3000" dirty="0"/>
              <a:t>Anchor papers </a:t>
            </a:r>
          </a:p>
          <a:p>
            <a:pPr marL="514350" indent="-514350">
              <a:lnSpc>
                <a:spcPct val="110000"/>
              </a:lnSpc>
              <a:spcBef>
                <a:spcPts val="600"/>
              </a:spcBef>
              <a:spcAft>
                <a:spcPts val="600"/>
              </a:spcAft>
              <a:buFont typeface="+mj-lt"/>
              <a:buAutoNum type="arabicPeriod"/>
            </a:pPr>
            <a:r>
              <a:rPr lang="en-US" sz="3000" dirty="0"/>
              <a:t>Individual scoring of student responses</a:t>
            </a:r>
          </a:p>
        </p:txBody>
      </p:sp>
    </p:spTree>
    <p:extLst>
      <p:ext uri="{BB962C8B-B14F-4D97-AF65-F5344CB8AC3E}">
        <p14:creationId xmlns:p14="http://schemas.microsoft.com/office/powerpoint/2010/main" val="1794767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9.7|19|20.6|31.3|4.9|7|5.4|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Bettencourt, Helene H. (DESE)</DisplayName>
        <AccountId>18</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fdcd57df-05e8-4749-9cc8-5afe3dcd00a5"/>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b906d55b-a694-4ee1-a926-b6d0b5dbfc30"/>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16C0DF8-8C47-4983-8E4B-A436115C4887}"/>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485</TotalTime>
  <Words>3751</Words>
  <Application>Microsoft Office PowerPoint</Application>
  <PresentationFormat>Widescreen</PresentationFormat>
  <Paragraphs>379</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MCAS Scoring of Science &amp; Technology/Engineering Constructed-Response Items: Biology</vt:lpstr>
      <vt:lpstr>Today’s Agenda</vt:lpstr>
      <vt:lpstr>Life Cycle of Science and Technology/Engineering (STE) Item</vt:lpstr>
      <vt:lpstr>Constructed-Response (CR) Questions</vt:lpstr>
      <vt:lpstr>Things Not Scored on Science Tests</vt:lpstr>
      <vt:lpstr>Full Credit</vt:lpstr>
      <vt:lpstr>Scoring Overview: Benchmarking </vt:lpstr>
      <vt:lpstr>Scoring Overview: How Responses are Scored</vt:lpstr>
      <vt:lpstr>Constructed Response Scoring Training and Practice</vt:lpstr>
      <vt:lpstr>Biology, Evolution (and Genetics) Question  </vt:lpstr>
      <vt:lpstr>Question (page 2)</vt:lpstr>
      <vt:lpstr>Item Information</vt:lpstr>
      <vt:lpstr>Scoring Guide</vt:lpstr>
      <vt:lpstr>Scoring Notes (page 4)</vt:lpstr>
      <vt:lpstr>Anchor: Score 4 (page 6)</vt:lpstr>
      <vt:lpstr>Anchor: Score 3 (page 7)</vt:lpstr>
      <vt:lpstr>Anchor: Score 2 (page 8)</vt:lpstr>
      <vt:lpstr>Anchor: Score 1 (page 9)</vt:lpstr>
      <vt:lpstr>Anchor: Score 0 (page 10)</vt:lpstr>
      <vt:lpstr>Individual Scoring of Student Responses</vt:lpstr>
      <vt:lpstr>Response A  (page 12)</vt:lpstr>
      <vt:lpstr>Response B  (page 13)</vt:lpstr>
      <vt:lpstr>Response C (page 14)</vt:lpstr>
      <vt:lpstr>Response D (page 15)</vt:lpstr>
      <vt:lpstr>Response E (page 16)</vt:lpstr>
      <vt:lpstr>Biology, Molecules to Organisms Question </vt:lpstr>
      <vt:lpstr>Question (page 18)</vt:lpstr>
      <vt:lpstr>Item Information</vt:lpstr>
      <vt:lpstr>Scoring Guide</vt:lpstr>
      <vt:lpstr>Scoring Notes (page 19)</vt:lpstr>
      <vt:lpstr>Anchor: Score 4 (page 21)</vt:lpstr>
      <vt:lpstr>Anchor: Score 3 (page 22)</vt:lpstr>
      <vt:lpstr>Anchor: Score 2 (page 23)</vt:lpstr>
      <vt:lpstr>Anchor: Score 1 (page 24)</vt:lpstr>
      <vt:lpstr>Anchor: Score 0 (page 25)</vt:lpstr>
      <vt:lpstr>Individual Scoring of Student Responses</vt:lpstr>
      <vt:lpstr>Response A (page 27)</vt:lpstr>
      <vt:lpstr>Response B (page 28)</vt:lpstr>
      <vt:lpstr>Response C (page 29)</vt:lpstr>
      <vt:lpstr>Response D (page 30)</vt:lpstr>
      <vt:lpstr>Response E (page 31)</vt:lpstr>
      <vt:lpstr>Resources on DESE Website</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STE Scoring PD Biology</dc:title>
  <dc:creator>Lanai, Evy (DESE)</dc:creator>
  <cp:lastModifiedBy>Kier, Christopher (DESE)</cp:lastModifiedBy>
  <cp:revision>43</cp:revision>
  <dcterms:created xsi:type="dcterms:W3CDTF">2022-10-11T20:32:22Z</dcterms:created>
  <dcterms:modified xsi:type="dcterms:W3CDTF">2024-05-06T18:56:00Z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r8>4411600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0x010100D75FB14DB3FE6C4CA721D3340365D5E8</vt:lpwstr>
  </property>
</Properties>
</file>